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Inter"/>
      <p:regular r:id="rId22"/>
    </p:embeddedFont>
    <p:embeddedFont>
      <p:font typeface="Inter"/>
      <p:regular r:id="rId23"/>
    </p:embeddedFont>
    <p:embeddedFont>
      <p:font typeface="Inter"/>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
      <p:font typeface="Inter"/>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robustness evaluation. Missing data robustness: we tested yield prediction when climate or soil variables were partially missing - the model maintains reasonable performance.
Domain shift robustness: we evaluated disease detection across different image conditions - varying camera quality, background clutter, and lighting. These real-world challenges are critical for deployment in resource-constrained rural environments.
Our framework is designed to handle incomplete data and image variations, making it practical for actual farm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practical deployment. The web/mobile prototype has a user-friendly interface designed for farmers and extension agents with simple language and clear visualizations.
Yield forecasting module: farmers input climate, soil, and location data; the system displays yield predictions with SHAP explanations showing which factors matter most.
Disease detection module: farmers upload leaf photos; the system identifies diseases with Grad-CAM visualizations highlighting affected areas.
The integrated workflow supports crop planning, input timing decisions, and early disease intervention - all critical for improving farm productivity.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Summarize key findings. Superior performance: 96.2% disease detection and 0.87 tons/ha yield error. Modality importance: both visual and climate data are critical. Explainability builds trust: 82% farmer confidence improvement. Low-cost solution: smartphone-based disease detection eliminates expensive sensors. Practical deployment: designed for rural accessibility. These findings demonstrate that our multi-modal, explainable approach is both technically superior and practically viable for smallholder farmers.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 future directions. Expanded data inputs: integrate IoT sensors for soil moisture and pH, add more satellite indices. Broader crop coverage: extend to more crops and disease types, estimate severity levels. Enhanced accessibility: develop offline capability, create Bangla-first multilingual interface for rural users. Privacy-preserving learning: explore federated learning to adapt models regionally without centralizing sensitive farm data. Integrated advisory: incorporate agronomic recommendations for spraying schedules and irrigation timing aligned with local guidelines. These extensions will make the system more comprehensive and locally relevant.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Conclude by restating the research objectives. We've proposed a practical, trust-oriented AI framework addressing fragmentation in agricultural AI. The system improves early intervention capability through integrated yield and disease prediction. It supports evidence-based decisions for smallholder farmers and extension services in Bangladesh. Most importantly, we've demonstrated the value of multi-modal fusion and explainable AI in real-world agricultural contexts. This research shows that AI can be both powerful and accessible for resource-constrained farming communities.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the audience for their attention. Invite questions and discussion. Be prepared to discuss: technical details of the models, specific performance metrics, deployment challenges, farmer feedback, and next steps. Emphasize the collaborative nature of the research and the importance of stakeholder engagement for successful agricultural AI deployment.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four interconnected challenges: Climate vulnerability - Bangladesh faces seasonal floods, droughts, and unpredictable rainfall. Disease pressure - fast-spreading crop diseases limit early intervention. Information gap - farmers rely on delayed weather information and manual disease inspection. Current limitations - existing solutions are fragmented, lack transparency, require expensive equipment, and aren't ready for real-world deployment. These gaps motivated our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our five key contributions: First, a multi-modal architecture that integrates both yield forecasting and disease detection in one system. Second, comprehensive model comparison across machine learning and deep learning approaches. Third, explainable AI using SHAP and Grad-CAM to build farmer trust. Fourth, robustness evaluation under real-world conditions like missing data and varying image quality. Fifth, a practical web/mobile prototype designed for farmer accessibility.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system architecture. The left stream shows yield forecasting: climate time series, soil features, and satellite NDVI data feed into LSTM/Transformer models to produce yield predictions with SHAP explanations. The right stream shows disease detection: smartphone leaf images are processed by a lightweight CNN to classify diseases with Grad-CAM visualizations. Both streams converge into a unified interface for farmers and extension agents, enabling integrated decision-making.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the disease detection results. The image-only CNN baseline achieved 89.4% accuracy. Adding climate context improved it to 93.1%. Our proposed multi-modal approach achieved 96.2% accuracy with 95.1% precision, 94.7% recall, and 94.9% F1-score. This demonstrates that integrating climate information with visual disease cues significantly improves detection performance. The improvement validates our multi-modal fusion strategy.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yield forecasting results measured in RMSE (Root Mean Square Error) in tons per hectare. Climate-only model: 1.95. Adding NDVI: 1.35. Adding images: 1.08. Our proposed multi-modal model: 0.87 tons/ha. Lower RMSE is better. This 55% improvement over climate-only demonstrates the critical value of fusing multiple data sources - climate, vegetation indices, soil properties, and disease-related visual signals - for accurate yield prediction.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ablation study removes one modality at a time to quantify its contribution. Full model RMSE: 0.87. Without images: 1.18 (36% degradation). Without climate: 1.26 (45% degradation). Without NDVI: 1.09 (25% degradation). Without soil: 0.98 (13% degradation). This shows that image and climate data are most critical. The large degradation when removing either confirms that both visual disease cues and climate variability are essential for accurate predictions.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the statistical analysis of climate-yield relationships. Rainfall shows a strong positive correlation with yield (r=0.63, p&lt;0.01) - more rainfall means higher yields. Temperature shows a negative correlation (r=-0.48, p&lt;0.05) - excessive heat reduces yields. Both relationships are statistically significant with 95% confidence intervals. These findings align with agronomic knowledge and validate our model's ability to capture real climate-yield dynamics.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our explainability approach. SHAP (SHapley Additive exPlanations) identifies which variables drove yield forecasts - rainfall variability, temperature during vegetative stages, and NDVI trends are top contributors.
Grad-CAM (Gradient-weighted Class Activation Mapping) highlights which leaf regions influenced disease classification, showing the model focuses on disease symptoms rather than background.
User study: 82% of farmers reported higher confidence in predictions when explanations were provided. This demonstrates that explainability is crucial for farmer adoption.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image" Target="../media/image-11-4.png"/><Relationship Id="rId5" Type="http://schemas.openxmlformats.org/officeDocument/2006/relationships/image" Target="../media/image-11-5.svg"/><Relationship Id="rId6" Type="http://schemas.openxmlformats.org/officeDocument/2006/relationships/image" Target="../media/image-11-6.png"/><Relationship Id="rId7" Type="http://schemas.openxmlformats.org/officeDocument/2006/relationships/image" Target="../media/image-11-7.svg"/><Relationship Id="rId8" Type="http://schemas.openxmlformats.org/officeDocument/2006/relationships/image" Target="../media/image-11-8.png"/><Relationship Id="rId9" Type="http://schemas.openxmlformats.org/officeDocument/2006/relationships/image" Target="../media/image-11-9.svg"/><Relationship Id="rId10" Type="http://schemas.openxmlformats.org/officeDocument/2006/relationships/slideLayout" Target="../slideLayouts/slideLayout12.xml"/><Relationship Id="rId11"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image" Target="../media/image-12-7.png"/><Relationship Id="rId8" Type="http://schemas.openxmlformats.org/officeDocument/2006/relationships/image" Target="../media/image-12-8.svg"/><Relationship Id="rId9" Type="http://schemas.openxmlformats.org/officeDocument/2006/relationships/image" Target="../media/image-12-9.png"/><Relationship Id="rId10" Type="http://schemas.openxmlformats.org/officeDocument/2006/relationships/image" Target="../media/image-12-10.svg"/><Relationship Id="rId11" Type="http://schemas.openxmlformats.org/officeDocument/2006/relationships/slideLayout" Target="../slideLayouts/slideLayout13.xml"/><Relationship Id="rId1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svg"/><Relationship Id="rId3" Type="http://schemas.openxmlformats.org/officeDocument/2006/relationships/image" Target="../media/image-13-3.png"/><Relationship Id="rId4" Type="http://schemas.openxmlformats.org/officeDocument/2006/relationships/image" Target="../media/image-13-4.svg"/><Relationship Id="rId5" Type="http://schemas.openxmlformats.org/officeDocument/2006/relationships/image" Target="../media/image-13-5.png"/><Relationship Id="rId6" Type="http://schemas.openxmlformats.org/officeDocument/2006/relationships/image" Target="../media/image-13-6.svg"/><Relationship Id="rId7" Type="http://schemas.openxmlformats.org/officeDocument/2006/relationships/image" Target="../media/image-13-7.png"/><Relationship Id="rId8" Type="http://schemas.openxmlformats.org/officeDocument/2006/relationships/image" Target="../media/image-13-8.svg"/><Relationship Id="rId9" Type="http://schemas.openxmlformats.org/officeDocument/2006/relationships/image" Target="../media/image-13-9.png"/><Relationship Id="rId10" Type="http://schemas.openxmlformats.org/officeDocument/2006/relationships/image" Target="../media/image-13-10.svg"/><Relationship Id="rId11" Type="http://schemas.openxmlformats.org/officeDocument/2006/relationships/slideLayout" Target="../slideLayouts/slideLayout14.xml"/><Relationship Id="rId1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sv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svg"/><Relationship Id="rId16" Type="http://schemas.openxmlformats.org/officeDocument/2006/relationships/slideLayout" Target="../slideLayouts/slideLayout4.xml"/><Relationship Id="rId1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5227" y="1583769"/>
            <a:ext cx="12899827" cy="2314575"/>
          </a:xfrm>
          <a:prstGeom prst="rect">
            <a:avLst/>
          </a:prstGeom>
          <a:noFill/>
          <a:ln/>
        </p:spPr>
        <p:txBody>
          <a:bodyPr wrap="squar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A Multi-Modal AI Framework for Climate-Aware Crop Yield Forecasting and Smartphone-Based Disease Detection</a:t>
            </a:r>
            <a:endParaRPr lang="en-US" sz="4850" dirty="0"/>
          </a:p>
        </p:txBody>
      </p:sp>
      <p:sp>
        <p:nvSpPr>
          <p:cNvPr id="5" name="Text 2"/>
          <p:cNvSpPr/>
          <p:nvPr/>
        </p:nvSpPr>
        <p:spPr>
          <a:xfrm>
            <a:off x="865227" y="3997047"/>
            <a:ext cx="11556444" cy="617101"/>
          </a:xfrm>
          <a:prstGeom prst="rect">
            <a:avLst/>
          </a:prstGeom>
          <a:noFill/>
          <a:ln/>
        </p:spPr>
        <p:txBody>
          <a:bodyPr wrap="none" lIns="0" tIns="0" rIns="0" bIns="0" rtlCol="0" anchor="t"/>
          <a:lstStyle/>
          <a:p>
            <a:pPr algn="l" indent="0" marL="0">
              <a:lnSpc>
                <a:spcPts val="4850"/>
              </a:lnSpc>
              <a:buNone/>
            </a:pPr>
            <a:r>
              <a:rPr lang="en-US" sz="3850" b="1" dirty="0">
                <a:solidFill>
                  <a:srgbClr val="000000"/>
                </a:solidFill>
                <a:latin typeface="Inter Bold" pitchFamily="34" charset="0"/>
                <a:ea typeface="Inter Bold" pitchFamily="34" charset="-122"/>
                <a:cs typeface="Inter Bold" pitchFamily="34" charset="-120"/>
              </a:rPr>
              <a:t>Explainable Predictions for Smallholder Farmers</a:t>
            </a:r>
            <a:endParaRPr lang="en-US" sz="3850" dirty="0"/>
          </a:p>
        </p:txBody>
      </p:sp>
      <p:sp>
        <p:nvSpPr>
          <p:cNvPr id="6" name="Text 3"/>
          <p:cNvSpPr/>
          <p:nvPr/>
        </p:nvSpPr>
        <p:spPr>
          <a:xfrm>
            <a:off x="865227" y="4984432"/>
            <a:ext cx="12899827" cy="395049"/>
          </a:xfrm>
          <a:prstGeom prst="rect">
            <a:avLst/>
          </a:prstGeom>
          <a:noFill/>
          <a:ln/>
        </p:spPr>
        <p:txBody>
          <a:bodyPr wrap="none" lIns="0" tIns="0" rIns="0" bIns="0" rtlCol="0" anchor="t"/>
          <a:lstStyle/>
          <a:p>
            <a:pPr algn="l" indent="0" marL="0">
              <a:lnSpc>
                <a:spcPts val="3100"/>
              </a:lnSpc>
              <a:buNone/>
            </a:pPr>
            <a:r>
              <a:rPr lang="en-US" sz="1900" b="1" dirty="0">
                <a:solidFill>
                  <a:srgbClr val="272525"/>
                </a:solidFill>
                <a:latin typeface="Inter" pitchFamily="34" charset="0"/>
                <a:ea typeface="Inter" pitchFamily="34" charset="-122"/>
                <a:cs typeface="Inter" pitchFamily="34" charset="-120"/>
              </a:rPr>
              <a:t>Authors:</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Abu Sadat Al Rafi, Mohammad Razaur Rashid, Md. Ahsan Kabir</a:t>
            </a:r>
            <a:endParaRPr lang="en-US" sz="1900" dirty="0"/>
          </a:p>
        </p:txBody>
      </p:sp>
      <p:sp>
        <p:nvSpPr>
          <p:cNvPr id="7" name="Text 4"/>
          <p:cNvSpPr/>
          <p:nvPr/>
        </p:nvSpPr>
        <p:spPr>
          <a:xfrm>
            <a:off x="865227" y="5657136"/>
            <a:ext cx="12899827" cy="395049"/>
          </a:xfrm>
          <a:prstGeom prst="rect">
            <a:avLst/>
          </a:prstGeom>
          <a:noFill/>
          <a:ln/>
        </p:spPr>
        <p:txBody>
          <a:bodyPr wrap="none" lIns="0" tIns="0" rIns="0" bIns="0" rtlCol="0" anchor="t"/>
          <a:lstStyle/>
          <a:p>
            <a:pPr algn="l" indent="0" marL="0">
              <a:lnSpc>
                <a:spcPts val="3100"/>
              </a:lnSpc>
              <a:buNone/>
            </a:pPr>
            <a:r>
              <a:rPr lang="en-US" sz="1900" b="1" dirty="0">
                <a:solidFill>
                  <a:srgbClr val="272525"/>
                </a:solidFill>
                <a:latin typeface="Inter" pitchFamily="34" charset="0"/>
                <a:ea typeface="Inter" pitchFamily="34" charset="-122"/>
                <a:cs typeface="Inter" pitchFamily="34" charset="-120"/>
              </a:rPr>
              <a:t>Institution:</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United International University (UIU), Dhaka, Bangladesh</a:t>
            </a:r>
            <a:endParaRPr lang="en-US" sz="1900" dirty="0"/>
          </a:p>
        </p:txBody>
      </p:sp>
      <p:sp>
        <p:nvSpPr>
          <p:cNvPr id="8" name="Text 5"/>
          <p:cNvSpPr/>
          <p:nvPr/>
        </p:nvSpPr>
        <p:spPr>
          <a:xfrm>
            <a:off x="865227" y="6329839"/>
            <a:ext cx="12899827" cy="315992"/>
          </a:xfrm>
          <a:prstGeom prst="rect">
            <a:avLst/>
          </a:prstGeom>
          <a:noFill/>
          <a:ln/>
        </p:spPr>
        <p:txBody>
          <a:bodyPr wrap="none" lIns="0" tIns="0" rIns="0" bIns="0" rtlCol="0" anchor="t"/>
          <a:lstStyle/>
          <a:p>
            <a:pPr algn="r" indent="0" marL="0">
              <a:lnSpc>
                <a:spcPts val="2450"/>
              </a:lnSpc>
              <a:buNone/>
            </a:pPr>
            <a:r>
              <a:rPr lang="en-US" sz="1550" dirty="0">
                <a:solidFill>
                  <a:srgbClr val="272525"/>
                </a:solidFill>
                <a:latin typeface="Inter" pitchFamily="34" charset="0"/>
                <a:ea typeface="Inter" pitchFamily="34" charset="-122"/>
                <a:cs typeface="Inter" pitchFamily="34" charset="-120"/>
              </a:rPr>
              <a:t>Slide 1 of 15</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5227" y="1263015"/>
            <a:ext cx="12501801" cy="771525"/>
          </a:xfrm>
          <a:prstGeom prst="rect">
            <a:avLst/>
          </a:prstGeom>
          <a:noFill/>
          <a:ln/>
        </p:spPr>
        <p:txBody>
          <a:bodyPr wrap="non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Robustness Under Real-World Conditions</a:t>
            </a:r>
            <a:endParaRPr lang="en-US" sz="4850" dirty="0"/>
          </a:p>
        </p:txBody>
      </p:sp>
      <p:sp>
        <p:nvSpPr>
          <p:cNvPr id="3" name="Shape 1"/>
          <p:cNvSpPr/>
          <p:nvPr/>
        </p:nvSpPr>
        <p:spPr>
          <a:xfrm>
            <a:off x="865227" y="2528292"/>
            <a:ext cx="4135398" cy="3844528"/>
          </a:xfrm>
          <a:prstGeom prst="roundRect">
            <a:avLst>
              <a:gd name="adj" fmla="val 3806"/>
            </a:avLst>
          </a:prstGeom>
          <a:solidFill>
            <a:srgbClr val="FFFFFF"/>
          </a:solidFill>
          <a:ln w="30480">
            <a:solidFill>
              <a:srgbClr val="C0C1D7"/>
            </a:solidFill>
            <a:prstDash val="solid"/>
          </a:ln>
        </p:spPr>
      </p:sp>
      <p:sp>
        <p:nvSpPr>
          <p:cNvPr id="4" name="Shape 2"/>
          <p:cNvSpPr/>
          <p:nvPr/>
        </p:nvSpPr>
        <p:spPr>
          <a:xfrm>
            <a:off x="834747" y="2528292"/>
            <a:ext cx="121920" cy="3844528"/>
          </a:xfrm>
          <a:prstGeom prst="roundRect">
            <a:avLst>
              <a:gd name="adj" fmla="val 85050"/>
            </a:avLst>
          </a:prstGeom>
          <a:solidFill>
            <a:srgbClr val="4950BC"/>
          </a:solidFill>
          <a:ln/>
        </p:spPr>
      </p:sp>
      <p:sp>
        <p:nvSpPr>
          <p:cNvPr id="5" name="Text 3"/>
          <p:cNvSpPr/>
          <p:nvPr/>
        </p:nvSpPr>
        <p:spPr>
          <a:xfrm>
            <a:off x="1233964" y="2805589"/>
            <a:ext cx="3489365" cy="771525"/>
          </a:xfrm>
          <a:prstGeom prst="rect">
            <a:avLst/>
          </a:prstGeom>
          <a:noFill/>
          <a:ln/>
        </p:spPr>
        <p:txBody>
          <a:bodyPr wrap="squar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Missing Data Robustness (Yield)</a:t>
            </a:r>
            <a:endParaRPr lang="en-US" sz="2400" dirty="0"/>
          </a:p>
        </p:txBody>
      </p:sp>
      <p:sp>
        <p:nvSpPr>
          <p:cNvPr id="6" name="Text 4"/>
          <p:cNvSpPr/>
          <p:nvPr/>
        </p:nvSpPr>
        <p:spPr>
          <a:xfrm>
            <a:off x="1233964" y="3725227"/>
            <a:ext cx="3489365" cy="118514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Evaluate performance when climate or soil variables are partially missing.</a:t>
            </a:r>
            <a:endParaRPr lang="en-US" sz="1900" dirty="0"/>
          </a:p>
        </p:txBody>
      </p:sp>
      <p:sp>
        <p:nvSpPr>
          <p:cNvPr id="7" name="Shape 5"/>
          <p:cNvSpPr/>
          <p:nvPr/>
        </p:nvSpPr>
        <p:spPr>
          <a:xfrm>
            <a:off x="5247442" y="2528292"/>
            <a:ext cx="4135398" cy="3844528"/>
          </a:xfrm>
          <a:prstGeom prst="roundRect">
            <a:avLst>
              <a:gd name="adj" fmla="val 3806"/>
            </a:avLst>
          </a:prstGeom>
          <a:solidFill>
            <a:srgbClr val="FFFFFF"/>
          </a:solidFill>
          <a:ln w="30480">
            <a:solidFill>
              <a:srgbClr val="C0C1D7"/>
            </a:solidFill>
            <a:prstDash val="solid"/>
          </a:ln>
        </p:spPr>
      </p:sp>
      <p:sp>
        <p:nvSpPr>
          <p:cNvPr id="8" name="Shape 6"/>
          <p:cNvSpPr/>
          <p:nvPr/>
        </p:nvSpPr>
        <p:spPr>
          <a:xfrm>
            <a:off x="5216962" y="2528292"/>
            <a:ext cx="121920" cy="3844528"/>
          </a:xfrm>
          <a:prstGeom prst="roundRect">
            <a:avLst>
              <a:gd name="adj" fmla="val 85050"/>
            </a:avLst>
          </a:prstGeom>
          <a:solidFill>
            <a:srgbClr val="4950BC"/>
          </a:solidFill>
          <a:ln/>
        </p:spPr>
      </p:sp>
      <p:sp>
        <p:nvSpPr>
          <p:cNvPr id="9" name="Text 7"/>
          <p:cNvSpPr/>
          <p:nvPr/>
        </p:nvSpPr>
        <p:spPr>
          <a:xfrm>
            <a:off x="5616178" y="2805589"/>
            <a:ext cx="3489365" cy="771525"/>
          </a:xfrm>
          <a:prstGeom prst="rect">
            <a:avLst/>
          </a:prstGeom>
          <a:noFill/>
          <a:ln/>
        </p:spPr>
        <p:txBody>
          <a:bodyPr wrap="squar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Domain Shift Robustness (Disease)</a:t>
            </a:r>
            <a:endParaRPr lang="en-US" sz="2400" dirty="0"/>
          </a:p>
        </p:txBody>
      </p:sp>
      <p:sp>
        <p:nvSpPr>
          <p:cNvPr id="10" name="Text 8"/>
          <p:cNvSpPr/>
          <p:nvPr/>
        </p:nvSpPr>
        <p:spPr>
          <a:xfrm>
            <a:off x="5616178" y="3725227"/>
            <a:ext cx="3489365" cy="1975247"/>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Evaluate performance across different image styles - varying camera quality, background clutter, and illumination conditions.</a:t>
            </a:r>
            <a:endParaRPr lang="en-US" sz="1900" dirty="0"/>
          </a:p>
        </p:txBody>
      </p:sp>
      <p:sp>
        <p:nvSpPr>
          <p:cNvPr id="11" name="Shape 9"/>
          <p:cNvSpPr/>
          <p:nvPr/>
        </p:nvSpPr>
        <p:spPr>
          <a:xfrm>
            <a:off x="9629656" y="2528292"/>
            <a:ext cx="4135398" cy="3844528"/>
          </a:xfrm>
          <a:prstGeom prst="roundRect">
            <a:avLst>
              <a:gd name="adj" fmla="val 3806"/>
            </a:avLst>
          </a:prstGeom>
          <a:solidFill>
            <a:srgbClr val="FFFFFF"/>
          </a:solidFill>
          <a:ln w="30480">
            <a:solidFill>
              <a:srgbClr val="C0C1D7"/>
            </a:solidFill>
            <a:prstDash val="solid"/>
          </a:ln>
        </p:spPr>
      </p:sp>
      <p:sp>
        <p:nvSpPr>
          <p:cNvPr id="12" name="Shape 10"/>
          <p:cNvSpPr/>
          <p:nvPr/>
        </p:nvSpPr>
        <p:spPr>
          <a:xfrm>
            <a:off x="9599176" y="2528292"/>
            <a:ext cx="121920" cy="3844528"/>
          </a:xfrm>
          <a:prstGeom prst="roundRect">
            <a:avLst>
              <a:gd name="adj" fmla="val 85050"/>
            </a:avLst>
          </a:prstGeom>
          <a:solidFill>
            <a:srgbClr val="4950BC"/>
          </a:solidFill>
          <a:ln/>
        </p:spPr>
      </p:sp>
      <p:sp>
        <p:nvSpPr>
          <p:cNvPr id="13" name="Text 11"/>
          <p:cNvSpPr/>
          <p:nvPr/>
        </p:nvSpPr>
        <p:spPr>
          <a:xfrm>
            <a:off x="9998393" y="2805589"/>
            <a:ext cx="3489365" cy="771525"/>
          </a:xfrm>
          <a:prstGeom prst="rect">
            <a:avLst/>
          </a:prstGeom>
          <a:noFill/>
          <a:ln/>
        </p:spPr>
        <p:txBody>
          <a:bodyPr wrap="squar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Practical Deployment Considerations</a:t>
            </a:r>
            <a:endParaRPr lang="en-US" sz="2400" dirty="0"/>
          </a:p>
        </p:txBody>
      </p:sp>
      <p:sp>
        <p:nvSpPr>
          <p:cNvPr id="14" name="Text 12"/>
          <p:cNvSpPr/>
          <p:nvPr/>
        </p:nvSpPr>
        <p:spPr>
          <a:xfrm>
            <a:off x="9998393" y="3725227"/>
            <a:ext cx="3489365" cy="2370296"/>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The framework is designed to handle incomplete data and real-world image variations, making it suitable for deployment in resource-constrained environments.</a:t>
            </a:r>
            <a:endParaRPr lang="en-US" sz="1900" dirty="0"/>
          </a:p>
        </p:txBody>
      </p:sp>
      <p:sp>
        <p:nvSpPr>
          <p:cNvPr id="15" name="Text 13"/>
          <p:cNvSpPr/>
          <p:nvPr/>
        </p:nvSpPr>
        <p:spPr>
          <a:xfrm>
            <a:off x="865227" y="6650474"/>
            <a:ext cx="12899827" cy="315992"/>
          </a:xfrm>
          <a:prstGeom prst="rect">
            <a:avLst/>
          </a:prstGeom>
          <a:noFill/>
          <a:ln/>
        </p:spPr>
        <p:txBody>
          <a:bodyPr wrap="none" lIns="0" tIns="0" rIns="0" bIns="0" rtlCol="0" anchor="t"/>
          <a:lstStyle/>
          <a:p>
            <a:pPr algn="r" indent="0" marL="0">
              <a:lnSpc>
                <a:spcPts val="2450"/>
              </a:lnSpc>
              <a:buNone/>
            </a:pPr>
            <a:r>
              <a:rPr lang="en-US" sz="1550" dirty="0">
                <a:solidFill>
                  <a:srgbClr val="272525"/>
                </a:solidFill>
                <a:latin typeface="Inter" pitchFamily="34" charset="0"/>
                <a:ea typeface="Inter" pitchFamily="34" charset="-122"/>
                <a:cs typeface="Inter" pitchFamily="34" charset="-120"/>
              </a:rPr>
              <a:t>Slide 10 of 15</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1243846" y="959763"/>
            <a:ext cx="5378529" cy="398026"/>
          </a:xfrm>
          <a:prstGeom prst="rect">
            <a:avLst/>
          </a:prstGeom>
          <a:noFill/>
          <a:ln/>
        </p:spPr>
        <p:txBody>
          <a:bodyPr wrap="none" lIns="0" tIns="0" rIns="0" bIns="0" rtlCol="0" anchor="t"/>
          <a:lstStyle/>
          <a:p>
            <a:pPr algn="l" indent="0" marL="0">
              <a:lnSpc>
                <a:spcPts val="3100"/>
              </a:lnSpc>
              <a:buNone/>
            </a:pPr>
            <a:r>
              <a:rPr lang="en-US" sz="2500" b="1" dirty="0">
                <a:solidFill>
                  <a:srgbClr val="000000"/>
                </a:solidFill>
                <a:latin typeface="Inter Bold" pitchFamily="34" charset="0"/>
                <a:ea typeface="Inter Bold" pitchFamily="34" charset="-122"/>
                <a:cs typeface="Inter Bold" pitchFamily="34" charset="-120"/>
              </a:rPr>
              <a:t>Web/Mobile Prototype for Farmers</a:t>
            </a:r>
            <a:endParaRPr lang="en-US" sz="2500" dirty="0"/>
          </a:p>
        </p:txBody>
      </p:sp>
      <p:sp>
        <p:nvSpPr>
          <p:cNvPr id="4" name="Shape 1"/>
          <p:cNvSpPr/>
          <p:nvPr/>
        </p:nvSpPr>
        <p:spPr>
          <a:xfrm>
            <a:off x="1243846" y="1548765"/>
            <a:ext cx="6656308" cy="1258253"/>
          </a:xfrm>
          <a:prstGeom prst="roundRect">
            <a:avLst>
              <a:gd name="adj" fmla="val 4252"/>
            </a:avLst>
          </a:prstGeom>
          <a:solidFill>
            <a:srgbClr val="DADBF1"/>
          </a:solidFill>
          <a:ln w="7620">
            <a:solidFill>
              <a:srgbClr val="C0C1D7"/>
            </a:solidFill>
            <a:prstDash val="solid"/>
          </a:ln>
        </p:spPr>
      </p:sp>
      <p:sp>
        <p:nvSpPr>
          <p:cNvPr id="5" name="Shape 2"/>
          <p:cNvSpPr/>
          <p:nvPr/>
        </p:nvSpPr>
        <p:spPr>
          <a:xfrm>
            <a:off x="1378744" y="1683663"/>
            <a:ext cx="382072" cy="382072"/>
          </a:xfrm>
          <a:prstGeom prst="roundRect">
            <a:avLst>
              <a:gd name="adj" fmla="val 23930269"/>
            </a:avLst>
          </a:prstGeom>
          <a:solidFill>
            <a:srgbClr val="4950BC"/>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83757" y="1788676"/>
            <a:ext cx="171926" cy="171926"/>
          </a:xfrm>
          <a:prstGeom prst="rect">
            <a:avLst/>
          </a:prstGeom>
        </p:spPr>
      </p:pic>
      <p:sp>
        <p:nvSpPr>
          <p:cNvPr id="7" name="Text 3"/>
          <p:cNvSpPr/>
          <p:nvPr/>
        </p:nvSpPr>
        <p:spPr>
          <a:xfrm>
            <a:off x="1378744" y="2193012"/>
            <a:ext cx="1808678" cy="198953"/>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User-Friendly Interface</a:t>
            </a:r>
            <a:endParaRPr lang="en-US" sz="1250" dirty="0"/>
          </a:p>
        </p:txBody>
      </p:sp>
      <p:sp>
        <p:nvSpPr>
          <p:cNvPr id="8" name="Text 4"/>
          <p:cNvSpPr/>
          <p:nvPr/>
        </p:nvSpPr>
        <p:spPr>
          <a:xfrm>
            <a:off x="1378744" y="2468285"/>
            <a:ext cx="6386513" cy="203835"/>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Designed for farmers and extension agents with simple language and clear visualizations.</a:t>
            </a:r>
            <a:endParaRPr lang="en-US" sz="1000" dirty="0"/>
          </a:p>
        </p:txBody>
      </p:sp>
      <p:sp>
        <p:nvSpPr>
          <p:cNvPr id="9" name="Shape 5"/>
          <p:cNvSpPr/>
          <p:nvPr/>
        </p:nvSpPr>
        <p:spPr>
          <a:xfrm>
            <a:off x="1243846" y="2934295"/>
            <a:ext cx="6656308" cy="1258253"/>
          </a:xfrm>
          <a:prstGeom prst="roundRect">
            <a:avLst>
              <a:gd name="adj" fmla="val 4252"/>
            </a:avLst>
          </a:prstGeom>
          <a:solidFill>
            <a:srgbClr val="DADBF1"/>
          </a:solidFill>
          <a:ln w="7620">
            <a:solidFill>
              <a:srgbClr val="C0C1D7"/>
            </a:solidFill>
            <a:prstDash val="solid"/>
          </a:ln>
        </p:spPr>
      </p:sp>
      <p:sp>
        <p:nvSpPr>
          <p:cNvPr id="10" name="Shape 6"/>
          <p:cNvSpPr/>
          <p:nvPr/>
        </p:nvSpPr>
        <p:spPr>
          <a:xfrm>
            <a:off x="1378744" y="3069193"/>
            <a:ext cx="382072" cy="382072"/>
          </a:xfrm>
          <a:prstGeom prst="roundRect">
            <a:avLst>
              <a:gd name="adj" fmla="val 23930269"/>
            </a:avLst>
          </a:prstGeom>
          <a:solidFill>
            <a:srgbClr val="4950BC"/>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3757" y="3174206"/>
            <a:ext cx="171926" cy="171926"/>
          </a:xfrm>
          <a:prstGeom prst="rect">
            <a:avLst/>
          </a:prstGeom>
        </p:spPr>
      </p:pic>
      <p:sp>
        <p:nvSpPr>
          <p:cNvPr id="12" name="Text 7"/>
          <p:cNvSpPr/>
          <p:nvPr/>
        </p:nvSpPr>
        <p:spPr>
          <a:xfrm>
            <a:off x="1378744" y="3578543"/>
            <a:ext cx="1972032" cy="198953"/>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Yield Forecasting Module</a:t>
            </a:r>
            <a:endParaRPr lang="en-US" sz="1250" dirty="0"/>
          </a:p>
        </p:txBody>
      </p:sp>
      <p:sp>
        <p:nvSpPr>
          <p:cNvPr id="13" name="Text 8"/>
          <p:cNvSpPr/>
          <p:nvPr/>
        </p:nvSpPr>
        <p:spPr>
          <a:xfrm>
            <a:off x="1378744" y="3853815"/>
            <a:ext cx="6386513" cy="203835"/>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Accept climate, soil, and location inputs; display yield predictions with SHAP explanations.</a:t>
            </a:r>
            <a:endParaRPr lang="en-US" sz="1000" dirty="0"/>
          </a:p>
        </p:txBody>
      </p:sp>
      <p:sp>
        <p:nvSpPr>
          <p:cNvPr id="14" name="Shape 9"/>
          <p:cNvSpPr/>
          <p:nvPr/>
        </p:nvSpPr>
        <p:spPr>
          <a:xfrm>
            <a:off x="1243846" y="4319826"/>
            <a:ext cx="6656308" cy="1258253"/>
          </a:xfrm>
          <a:prstGeom prst="roundRect">
            <a:avLst>
              <a:gd name="adj" fmla="val 4252"/>
            </a:avLst>
          </a:prstGeom>
          <a:solidFill>
            <a:srgbClr val="DADBF1"/>
          </a:solidFill>
          <a:ln w="7620">
            <a:solidFill>
              <a:srgbClr val="C0C1D7"/>
            </a:solidFill>
            <a:prstDash val="solid"/>
          </a:ln>
        </p:spPr>
      </p:sp>
      <p:sp>
        <p:nvSpPr>
          <p:cNvPr id="15" name="Shape 10"/>
          <p:cNvSpPr/>
          <p:nvPr/>
        </p:nvSpPr>
        <p:spPr>
          <a:xfrm>
            <a:off x="1378744" y="4454723"/>
            <a:ext cx="382072" cy="382072"/>
          </a:xfrm>
          <a:prstGeom prst="roundRect">
            <a:avLst>
              <a:gd name="adj" fmla="val 23930269"/>
            </a:avLst>
          </a:prstGeom>
          <a:solidFill>
            <a:srgbClr val="4950BC"/>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83757" y="4559737"/>
            <a:ext cx="171926" cy="171926"/>
          </a:xfrm>
          <a:prstGeom prst="rect">
            <a:avLst/>
          </a:prstGeom>
        </p:spPr>
      </p:pic>
      <p:sp>
        <p:nvSpPr>
          <p:cNvPr id="17" name="Text 11"/>
          <p:cNvSpPr/>
          <p:nvPr/>
        </p:nvSpPr>
        <p:spPr>
          <a:xfrm>
            <a:off x="1378744" y="4964073"/>
            <a:ext cx="2030492" cy="198953"/>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Disease Detection Module</a:t>
            </a:r>
            <a:endParaRPr lang="en-US" sz="1250" dirty="0"/>
          </a:p>
        </p:txBody>
      </p:sp>
      <p:sp>
        <p:nvSpPr>
          <p:cNvPr id="18" name="Text 12"/>
          <p:cNvSpPr/>
          <p:nvPr/>
        </p:nvSpPr>
        <p:spPr>
          <a:xfrm>
            <a:off x="1378744" y="5239345"/>
            <a:ext cx="6386513" cy="203835"/>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Accept leaf image uploads; show disease predictions with Grad-CAM visualizations.</a:t>
            </a:r>
            <a:endParaRPr lang="en-US" sz="1000" dirty="0"/>
          </a:p>
        </p:txBody>
      </p:sp>
      <p:sp>
        <p:nvSpPr>
          <p:cNvPr id="19" name="Shape 13"/>
          <p:cNvSpPr/>
          <p:nvPr/>
        </p:nvSpPr>
        <p:spPr>
          <a:xfrm>
            <a:off x="1243846" y="5705356"/>
            <a:ext cx="6656308" cy="1258253"/>
          </a:xfrm>
          <a:prstGeom prst="roundRect">
            <a:avLst>
              <a:gd name="adj" fmla="val 4252"/>
            </a:avLst>
          </a:prstGeom>
          <a:solidFill>
            <a:srgbClr val="DADBF1"/>
          </a:solidFill>
          <a:ln w="7620">
            <a:solidFill>
              <a:srgbClr val="C0C1D7"/>
            </a:solidFill>
            <a:prstDash val="solid"/>
          </a:ln>
        </p:spPr>
      </p:sp>
      <p:sp>
        <p:nvSpPr>
          <p:cNvPr id="20" name="Shape 14"/>
          <p:cNvSpPr/>
          <p:nvPr/>
        </p:nvSpPr>
        <p:spPr>
          <a:xfrm>
            <a:off x="1378744" y="5840254"/>
            <a:ext cx="382072" cy="382072"/>
          </a:xfrm>
          <a:prstGeom prst="roundRect">
            <a:avLst>
              <a:gd name="adj" fmla="val 23930269"/>
            </a:avLst>
          </a:prstGeom>
          <a:solidFill>
            <a:srgbClr val="4950BC"/>
          </a:solidFill>
          <a:ln/>
        </p:spPr>
      </p:sp>
      <p:pic>
        <p:nvPicPr>
          <p:cNvPr id="21"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83757" y="5945267"/>
            <a:ext cx="171926" cy="171926"/>
          </a:xfrm>
          <a:prstGeom prst="rect">
            <a:avLst/>
          </a:prstGeom>
        </p:spPr>
      </p:pic>
      <p:sp>
        <p:nvSpPr>
          <p:cNvPr id="22" name="Text 15"/>
          <p:cNvSpPr/>
          <p:nvPr/>
        </p:nvSpPr>
        <p:spPr>
          <a:xfrm>
            <a:off x="1378744" y="6349603"/>
            <a:ext cx="1592342" cy="198953"/>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Integrated Workflow</a:t>
            </a:r>
            <a:endParaRPr lang="en-US" sz="1250" dirty="0"/>
          </a:p>
        </p:txBody>
      </p:sp>
      <p:sp>
        <p:nvSpPr>
          <p:cNvPr id="23" name="Text 16"/>
          <p:cNvSpPr/>
          <p:nvPr/>
        </p:nvSpPr>
        <p:spPr>
          <a:xfrm>
            <a:off x="1378744" y="6624876"/>
            <a:ext cx="6386513" cy="203835"/>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Unified platform supporting crop planning, input timing, and early disease intervention decisions.</a:t>
            </a:r>
            <a:endParaRPr lang="en-US" sz="1000" dirty="0"/>
          </a:p>
        </p:txBody>
      </p:sp>
      <p:sp>
        <p:nvSpPr>
          <p:cNvPr id="24" name="Text 17"/>
          <p:cNvSpPr/>
          <p:nvPr/>
        </p:nvSpPr>
        <p:spPr>
          <a:xfrm>
            <a:off x="1243846" y="7106841"/>
            <a:ext cx="6656308" cy="162997"/>
          </a:xfrm>
          <a:prstGeom prst="rect">
            <a:avLst/>
          </a:prstGeom>
          <a:noFill/>
          <a:ln/>
        </p:spPr>
        <p:txBody>
          <a:bodyPr wrap="none" lIns="0" tIns="0" rIns="0" bIns="0" rtlCol="0" anchor="t"/>
          <a:lstStyle/>
          <a:p>
            <a:pPr algn="r" indent="0" marL="0">
              <a:lnSpc>
                <a:spcPts val="1250"/>
              </a:lnSpc>
              <a:buNone/>
            </a:pPr>
            <a:r>
              <a:rPr lang="en-US" sz="800" dirty="0">
                <a:solidFill>
                  <a:srgbClr val="272525"/>
                </a:solidFill>
                <a:latin typeface="Inter" pitchFamily="34" charset="0"/>
                <a:ea typeface="Inter" pitchFamily="34" charset="-122"/>
                <a:cs typeface="Inter" pitchFamily="34" charset="-120"/>
              </a:rPr>
              <a:t>Slide 11 of 15</a:t>
            </a:r>
            <a:endParaRPr lang="en-US" sz="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1693664" y="593169"/>
            <a:ext cx="6436638" cy="672346"/>
          </a:xfrm>
          <a:prstGeom prst="rect">
            <a:avLst/>
          </a:prstGeom>
          <a:noFill/>
          <a:ln/>
        </p:spPr>
        <p:txBody>
          <a:bodyPr wrap="none" lIns="0" tIns="0" rIns="0" bIns="0" rtlCol="0" anchor="t"/>
          <a:lstStyle/>
          <a:p>
            <a:pPr algn="l" indent="0" marL="0">
              <a:lnSpc>
                <a:spcPts val="5250"/>
              </a:lnSpc>
              <a:buNone/>
            </a:pPr>
            <a:r>
              <a:rPr lang="en-US" sz="4200" b="1" dirty="0">
                <a:solidFill>
                  <a:srgbClr val="000000"/>
                </a:solidFill>
                <a:latin typeface="Inter Bold" pitchFamily="34" charset="0"/>
                <a:ea typeface="Inter Bold" pitchFamily="34" charset="-122"/>
                <a:cs typeface="Inter Bold" pitchFamily="34" charset="-120"/>
              </a:rPr>
              <a:t>Key Findings and Impact</a:t>
            </a:r>
            <a:endParaRPr lang="en-US" sz="4200" dirty="0"/>
          </a:p>
        </p:txBody>
      </p:sp>
      <p:sp>
        <p:nvSpPr>
          <p:cNvPr id="3" name="Shape 1"/>
          <p:cNvSpPr/>
          <p:nvPr/>
        </p:nvSpPr>
        <p:spPr>
          <a:xfrm>
            <a:off x="1693664" y="2018467"/>
            <a:ext cx="3604260" cy="2625566"/>
          </a:xfrm>
          <a:prstGeom prst="roundRect">
            <a:avLst>
              <a:gd name="adj" fmla="val 5572"/>
            </a:avLst>
          </a:prstGeom>
          <a:solidFill>
            <a:srgbClr val="FFFFFF"/>
          </a:solidFill>
          <a:ln/>
        </p:spPr>
      </p:sp>
      <p:sp>
        <p:nvSpPr>
          <p:cNvPr id="4" name="Shape 2"/>
          <p:cNvSpPr/>
          <p:nvPr/>
        </p:nvSpPr>
        <p:spPr>
          <a:xfrm>
            <a:off x="1693664" y="1987987"/>
            <a:ext cx="3604260" cy="121920"/>
          </a:xfrm>
          <a:prstGeom prst="roundRect">
            <a:avLst>
              <a:gd name="adj" fmla="val 74127"/>
            </a:avLst>
          </a:prstGeom>
          <a:solidFill>
            <a:srgbClr val="4950BC"/>
          </a:solidFill>
          <a:ln/>
        </p:spPr>
      </p:sp>
      <p:sp>
        <p:nvSpPr>
          <p:cNvPr id="5" name="Shape 3"/>
          <p:cNvSpPr/>
          <p:nvPr/>
        </p:nvSpPr>
        <p:spPr>
          <a:xfrm>
            <a:off x="3173075" y="1695807"/>
            <a:ext cx="645438" cy="645438"/>
          </a:xfrm>
          <a:prstGeom prst="roundRect">
            <a:avLst>
              <a:gd name="adj" fmla="val 141671"/>
            </a:avLst>
          </a:prstGeom>
          <a:solidFill>
            <a:srgbClr val="4950BC"/>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366671" y="1889403"/>
            <a:ext cx="258128" cy="258128"/>
          </a:xfrm>
          <a:prstGeom prst="rect">
            <a:avLst/>
          </a:prstGeom>
        </p:spPr>
      </p:pic>
      <p:sp>
        <p:nvSpPr>
          <p:cNvPr id="7" name="Text 4"/>
          <p:cNvSpPr/>
          <p:nvPr/>
        </p:nvSpPr>
        <p:spPr>
          <a:xfrm>
            <a:off x="1939290" y="2556391"/>
            <a:ext cx="2906197" cy="336113"/>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Superior Performance</a:t>
            </a:r>
            <a:endParaRPr lang="en-US" sz="2100" dirty="0"/>
          </a:p>
        </p:txBody>
      </p:sp>
      <p:sp>
        <p:nvSpPr>
          <p:cNvPr id="8" name="Text 5"/>
          <p:cNvSpPr/>
          <p:nvPr/>
        </p:nvSpPr>
        <p:spPr>
          <a:xfrm>
            <a:off x="1939290" y="3021568"/>
            <a:ext cx="3113008" cy="1376839"/>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Multi-modal fusion achieves 96.2% disease detection accuracy and 0.87 tons/ha yield prediction error.</a:t>
            </a:r>
            <a:endParaRPr lang="en-US" sz="1650" dirty="0"/>
          </a:p>
        </p:txBody>
      </p:sp>
      <p:sp>
        <p:nvSpPr>
          <p:cNvPr id="9" name="Shape 6"/>
          <p:cNvSpPr/>
          <p:nvPr/>
        </p:nvSpPr>
        <p:spPr>
          <a:xfrm>
            <a:off x="5513070" y="2018467"/>
            <a:ext cx="3604260" cy="2625566"/>
          </a:xfrm>
          <a:prstGeom prst="roundRect">
            <a:avLst>
              <a:gd name="adj" fmla="val 5572"/>
            </a:avLst>
          </a:prstGeom>
          <a:solidFill>
            <a:srgbClr val="FFFFFF"/>
          </a:solidFill>
          <a:ln/>
        </p:spPr>
      </p:sp>
      <p:sp>
        <p:nvSpPr>
          <p:cNvPr id="10" name="Shape 7"/>
          <p:cNvSpPr/>
          <p:nvPr/>
        </p:nvSpPr>
        <p:spPr>
          <a:xfrm>
            <a:off x="5513070" y="1987987"/>
            <a:ext cx="3604260" cy="121920"/>
          </a:xfrm>
          <a:prstGeom prst="roundRect">
            <a:avLst>
              <a:gd name="adj" fmla="val 74127"/>
            </a:avLst>
          </a:prstGeom>
          <a:solidFill>
            <a:srgbClr val="4950BC"/>
          </a:solidFill>
          <a:ln/>
        </p:spPr>
      </p:sp>
      <p:sp>
        <p:nvSpPr>
          <p:cNvPr id="11" name="Shape 8"/>
          <p:cNvSpPr/>
          <p:nvPr/>
        </p:nvSpPr>
        <p:spPr>
          <a:xfrm>
            <a:off x="6992481" y="1695807"/>
            <a:ext cx="645438" cy="645438"/>
          </a:xfrm>
          <a:prstGeom prst="roundRect">
            <a:avLst>
              <a:gd name="adj" fmla="val 141671"/>
            </a:avLst>
          </a:prstGeom>
          <a:solidFill>
            <a:srgbClr val="4950BC"/>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6077" y="1889403"/>
            <a:ext cx="258128" cy="258128"/>
          </a:xfrm>
          <a:prstGeom prst="rect">
            <a:avLst/>
          </a:prstGeom>
        </p:spPr>
      </p:pic>
      <p:sp>
        <p:nvSpPr>
          <p:cNvPr id="13" name="Text 9"/>
          <p:cNvSpPr/>
          <p:nvPr/>
        </p:nvSpPr>
        <p:spPr>
          <a:xfrm>
            <a:off x="5758696" y="2556391"/>
            <a:ext cx="2727960" cy="336113"/>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Modality Importance</a:t>
            </a:r>
            <a:endParaRPr lang="en-US" sz="2100" dirty="0"/>
          </a:p>
        </p:txBody>
      </p:sp>
      <p:sp>
        <p:nvSpPr>
          <p:cNvPr id="14" name="Text 10"/>
          <p:cNvSpPr/>
          <p:nvPr/>
        </p:nvSpPr>
        <p:spPr>
          <a:xfrm>
            <a:off x="5758696" y="3021568"/>
            <a:ext cx="3113008" cy="1032629"/>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Both visual disease cues and climate variability are critical for accurate predictions.</a:t>
            </a:r>
            <a:endParaRPr lang="en-US" sz="1650" dirty="0"/>
          </a:p>
        </p:txBody>
      </p:sp>
      <p:sp>
        <p:nvSpPr>
          <p:cNvPr id="15" name="Shape 11"/>
          <p:cNvSpPr/>
          <p:nvPr/>
        </p:nvSpPr>
        <p:spPr>
          <a:xfrm>
            <a:off x="9332476" y="2018467"/>
            <a:ext cx="3604260" cy="2625566"/>
          </a:xfrm>
          <a:prstGeom prst="roundRect">
            <a:avLst>
              <a:gd name="adj" fmla="val 5572"/>
            </a:avLst>
          </a:prstGeom>
          <a:solidFill>
            <a:srgbClr val="FFFFFF"/>
          </a:solidFill>
          <a:ln/>
        </p:spPr>
      </p:sp>
      <p:sp>
        <p:nvSpPr>
          <p:cNvPr id="16" name="Shape 12"/>
          <p:cNvSpPr/>
          <p:nvPr/>
        </p:nvSpPr>
        <p:spPr>
          <a:xfrm>
            <a:off x="9332476" y="1987987"/>
            <a:ext cx="3604260" cy="121920"/>
          </a:xfrm>
          <a:prstGeom prst="roundRect">
            <a:avLst>
              <a:gd name="adj" fmla="val 74127"/>
            </a:avLst>
          </a:prstGeom>
          <a:solidFill>
            <a:srgbClr val="4950BC"/>
          </a:solidFill>
          <a:ln/>
        </p:spPr>
      </p:sp>
      <p:sp>
        <p:nvSpPr>
          <p:cNvPr id="17" name="Shape 13"/>
          <p:cNvSpPr/>
          <p:nvPr/>
        </p:nvSpPr>
        <p:spPr>
          <a:xfrm>
            <a:off x="10811887" y="1695807"/>
            <a:ext cx="645438" cy="645438"/>
          </a:xfrm>
          <a:prstGeom prst="roundRect">
            <a:avLst>
              <a:gd name="adj" fmla="val 141671"/>
            </a:avLst>
          </a:prstGeom>
          <a:solidFill>
            <a:srgbClr val="4950BC"/>
          </a:solidFill>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5483" y="1889403"/>
            <a:ext cx="258128" cy="258128"/>
          </a:xfrm>
          <a:prstGeom prst="rect">
            <a:avLst/>
          </a:prstGeom>
        </p:spPr>
      </p:pic>
      <p:sp>
        <p:nvSpPr>
          <p:cNvPr id="19" name="Text 14"/>
          <p:cNvSpPr/>
          <p:nvPr/>
        </p:nvSpPr>
        <p:spPr>
          <a:xfrm>
            <a:off x="9578102" y="2556391"/>
            <a:ext cx="3113008" cy="672227"/>
          </a:xfrm>
          <a:prstGeom prst="rect">
            <a:avLst/>
          </a:prstGeom>
          <a:noFill/>
          <a:ln/>
        </p:spPr>
        <p:txBody>
          <a:bodyPr wrap="squar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Explainability Builds Trust</a:t>
            </a:r>
            <a:endParaRPr lang="en-US" sz="2100" dirty="0"/>
          </a:p>
        </p:txBody>
      </p:sp>
      <p:sp>
        <p:nvSpPr>
          <p:cNvPr id="20" name="Text 15"/>
          <p:cNvSpPr/>
          <p:nvPr/>
        </p:nvSpPr>
        <p:spPr>
          <a:xfrm>
            <a:off x="9578102" y="3357682"/>
            <a:ext cx="3113008" cy="1032629"/>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82% of farmers reported higher confidence with explanations.</a:t>
            </a:r>
            <a:endParaRPr lang="en-US" sz="1650" dirty="0"/>
          </a:p>
        </p:txBody>
      </p:sp>
      <p:sp>
        <p:nvSpPr>
          <p:cNvPr id="21" name="Shape 16"/>
          <p:cNvSpPr/>
          <p:nvPr/>
        </p:nvSpPr>
        <p:spPr>
          <a:xfrm>
            <a:off x="1693664" y="5181838"/>
            <a:ext cx="5513903" cy="1937147"/>
          </a:xfrm>
          <a:prstGeom prst="roundRect">
            <a:avLst>
              <a:gd name="adj" fmla="val 7553"/>
            </a:avLst>
          </a:prstGeom>
          <a:solidFill>
            <a:srgbClr val="FFFFFF"/>
          </a:solidFill>
          <a:ln/>
        </p:spPr>
      </p:sp>
      <p:sp>
        <p:nvSpPr>
          <p:cNvPr id="22" name="Shape 17"/>
          <p:cNvSpPr/>
          <p:nvPr/>
        </p:nvSpPr>
        <p:spPr>
          <a:xfrm>
            <a:off x="1693664" y="5151358"/>
            <a:ext cx="5513903" cy="121920"/>
          </a:xfrm>
          <a:prstGeom prst="roundRect">
            <a:avLst>
              <a:gd name="adj" fmla="val 74127"/>
            </a:avLst>
          </a:prstGeom>
          <a:solidFill>
            <a:srgbClr val="4950BC"/>
          </a:solidFill>
          <a:ln/>
        </p:spPr>
      </p:sp>
      <p:sp>
        <p:nvSpPr>
          <p:cNvPr id="23" name="Shape 18"/>
          <p:cNvSpPr/>
          <p:nvPr/>
        </p:nvSpPr>
        <p:spPr>
          <a:xfrm>
            <a:off x="4127837" y="4859179"/>
            <a:ext cx="645438" cy="645438"/>
          </a:xfrm>
          <a:prstGeom prst="roundRect">
            <a:avLst>
              <a:gd name="adj" fmla="val 141671"/>
            </a:avLst>
          </a:prstGeom>
          <a:solidFill>
            <a:srgbClr val="4950BC"/>
          </a:solidFill>
          <a:ln/>
        </p:spPr>
      </p:sp>
      <p:pic>
        <p:nvPicPr>
          <p:cNvPr id="24"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1433" y="5052774"/>
            <a:ext cx="258128" cy="258128"/>
          </a:xfrm>
          <a:prstGeom prst="rect">
            <a:avLst/>
          </a:prstGeom>
        </p:spPr>
      </p:pic>
      <p:sp>
        <p:nvSpPr>
          <p:cNvPr id="25" name="Text 19"/>
          <p:cNvSpPr/>
          <p:nvPr/>
        </p:nvSpPr>
        <p:spPr>
          <a:xfrm>
            <a:off x="1939290" y="5719763"/>
            <a:ext cx="2689741" cy="336113"/>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Low-Cost Solution</a:t>
            </a:r>
            <a:endParaRPr lang="en-US" sz="2100" dirty="0"/>
          </a:p>
        </p:txBody>
      </p:sp>
      <p:sp>
        <p:nvSpPr>
          <p:cNvPr id="26" name="Text 20"/>
          <p:cNvSpPr/>
          <p:nvPr/>
        </p:nvSpPr>
        <p:spPr>
          <a:xfrm>
            <a:off x="1939290" y="6184940"/>
            <a:ext cx="5022652" cy="688419"/>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Smartphone-based disease detection eliminates need for expensive sensors.</a:t>
            </a:r>
            <a:endParaRPr lang="en-US" sz="1650" dirty="0"/>
          </a:p>
        </p:txBody>
      </p:sp>
      <p:sp>
        <p:nvSpPr>
          <p:cNvPr id="27" name="Shape 21"/>
          <p:cNvSpPr/>
          <p:nvPr/>
        </p:nvSpPr>
        <p:spPr>
          <a:xfrm>
            <a:off x="7422713" y="5181838"/>
            <a:ext cx="5514023" cy="1937147"/>
          </a:xfrm>
          <a:prstGeom prst="roundRect">
            <a:avLst>
              <a:gd name="adj" fmla="val 7553"/>
            </a:avLst>
          </a:prstGeom>
          <a:solidFill>
            <a:srgbClr val="FFFFFF"/>
          </a:solidFill>
          <a:ln/>
        </p:spPr>
      </p:sp>
      <p:sp>
        <p:nvSpPr>
          <p:cNvPr id="28" name="Shape 22"/>
          <p:cNvSpPr/>
          <p:nvPr/>
        </p:nvSpPr>
        <p:spPr>
          <a:xfrm>
            <a:off x="7422713" y="5151358"/>
            <a:ext cx="5514023" cy="121920"/>
          </a:xfrm>
          <a:prstGeom prst="roundRect">
            <a:avLst>
              <a:gd name="adj" fmla="val 74127"/>
            </a:avLst>
          </a:prstGeom>
          <a:solidFill>
            <a:srgbClr val="4950BC"/>
          </a:solidFill>
          <a:ln/>
        </p:spPr>
      </p:sp>
      <p:sp>
        <p:nvSpPr>
          <p:cNvPr id="29" name="Shape 23"/>
          <p:cNvSpPr/>
          <p:nvPr/>
        </p:nvSpPr>
        <p:spPr>
          <a:xfrm>
            <a:off x="9857006" y="4859179"/>
            <a:ext cx="645438" cy="645438"/>
          </a:xfrm>
          <a:prstGeom prst="roundRect">
            <a:avLst>
              <a:gd name="adj" fmla="val 141671"/>
            </a:avLst>
          </a:prstGeom>
          <a:solidFill>
            <a:srgbClr val="4950BC"/>
          </a:solidFill>
          <a:ln/>
        </p:spPr>
      </p:sp>
      <p:pic>
        <p:nvPicPr>
          <p:cNvPr id="30"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0601" y="5052774"/>
            <a:ext cx="258128" cy="258128"/>
          </a:xfrm>
          <a:prstGeom prst="rect">
            <a:avLst/>
          </a:prstGeom>
        </p:spPr>
      </p:pic>
      <p:sp>
        <p:nvSpPr>
          <p:cNvPr id="31" name="Text 24"/>
          <p:cNvSpPr/>
          <p:nvPr/>
        </p:nvSpPr>
        <p:spPr>
          <a:xfrm>
            <a:off x="7668339" y="5719763"/>
            <a:ext cx="2808923" cy="336113"/>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Practical Deployment</a:t>
            </a:r>
            <a:endParaRPr lang="en-US" sz="2100" dirty="0"/>
          </a:p>
        </p:txBody>
      </p:sp>
      <p:sp>
        <p:nvSpPr>
          <p:cNvPr id="32" name="Text 25"/>
          <p:cNvSpPr/>
          <p:nvPr/>
        </p:nvSpPr>
        <p:spPr>
          <a:xfrm>
            <a:off x="7668339" y="6184940"/>
            <a:ext cx="5022771" cy="688419"/>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Web/mobile interface designed for rural accessibility and ease of use.</a:t>
            </a:r>
            <a:endParaRPr lang="en-US" sz="1650" dirty="0"/>
          </a:p>
        </p:txBody>
      </p:sp>
      <p:sp>
        <p:nvSpPr>
          <p:cNvPr id="33" name="Text 26"/>
          <p:cNvSpPr/>
          <p:nvPr/>
        </p:nvSpPr>
        <p:spPr>
          <a:xfrm>
            <a:off x="1693664" y="7361039"/>
            <a:ext cx="11243072" cy="275392"/>
          </a:xfrm>
          <a:prstGeom prst="rect">
            <a:avLst/>
          </a:prstGeom>
          <a:noFill/>
          <a:ln/>
        </p:spPr>
        <p:txBody>
          <a:bodyPr wrap="none" lIns="0" tIns="0" rIns="0" bIns="0" rtlCol="0" anchor="t"/>
          <a:lstStyle/>
          <a:p>
            <a:pPr algn="r" indent="0" marL="0">
              <a:lnSpc>
                <a:spcPts val="2150"/>
              </a:lnSpc>
              <a:buNone/>
            </a:pPr>
            <a:r>
              <a:rPr lang="en-US" sz="1350" dirty="0">
                <a:solidFill>
                  <a:srgbClr val="272525"/>
                </a:solidFill>
                <a:latin typeface="Inter" pitchFamily="34" charset="0"/>
                <a:ea typeface="Inter" pitchFamily="34" charset="-122"/>
                <a:cs typeface="Inter" pitchFamily="34" charset="-120"/>
              </a:rPr>
              <a:t>Slide 12 of 15</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2872621" y="468392"/>
            <a:ext cx="5820847" cy="531376"/>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Future Work and Extensions</a:t>
            </a:r>
            <a:endParaRPr lang="en-US" sz="3300" dirty="0"/>
          </a:p>
        </p:txBody>
      </p:sp>
      <p:sp>
        <p:nvSpPr>
          <p:cNvPr id="3" name="Shape 1"/>
          <p:cNvSpPr/>
          <p:nvPr/>
        </p:nvSpPr>
        <p:spPr>
          <a:xfrm>
            <a:off x="2872621" y="1339810"/>
            <a:ext cx="680085" cy="1020247"/>
          </a:xfrm>
          <a:prstGeom prst="roundRect">
            <a:avLst>
              <a:gd name="adj" fmla="val 360062"/>
            </a:avLst>
          </a:prstGeom>
          <a:solidFill>
            <a:srgbClr val="DADBF1"/>
          </a:solidFill>
          <a:ln w="7620">
            <a:solidFill>
              <a:srgbClr val="C0C1D7"/>
            </a:solidFill>
            <a:prstDash val="solid"/>
          </a:ln>
        </p:spPr>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85147" y="1722358"/>
            <a:ext cx="255032" cy="255032"/>
          </a:xfrm>
          <a:prstGeom prst="rect">
            <a:avLst/>
          </a:prstGeom>
        </p:spPr>
      </p:pic>
      <p:sp>
        <p:nvSpPr>
          <p:cNvPr id="5" name="Text 2"/>
          <p:cNvSpPr/>
          <p:nvPr/>
        </p:nvSpPr>
        <p:spPr>
          <a:xfrm>
            <a:off x="3722727" y="1509832"/>
            <a:ext cx="2270760" cy="265628"/>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Expanded Data Inputs</a:t>
            </a:r>
            <a:endParaRPr lang="en-US" sz="1650" dirty="0"/>
          </a:p>
        </p:txBody>
      </p:sp>
      <p:sp>
        <p:nvSpPr>
          <p:cNvPr id="6" name="Text 3"/>
          <p:cNvSpPr/>
          <p:nvPr/>
        </p:nvSpPr>
        <p:spPr>
          <a:xfrm>
            <a:off x="3722727" y="1877378"/>
            <a:ext cx="8034933" cy="271939"/>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Adding IoT sensors (soil moisture, pH) and additional satellite indices for richer signals.</a:t>
            </a:r>
            <a:endParaRPr lang="en-US" sz="1300" dirty="0"/>
          </a:p>
        </p:txBody>
      </p:sp>
      <p:sp>
        <p:nvSpPr>
          <p:cNvPr id="7" name="Shape 4"/>
          <p:cNvSpPr/>
          <p:nvPr/>
        </p:nvSpPr>
        <p:spPr>
          <a:xfrm>
            <a:off x="2872621" y="2530078"/>
            <a:ext cx="680085" cy="1020247"/>
          </a:xfrm>
          <a:prstGeom prst="roundRect">
            <a:avLst>
              <a:gd name="adj" fmla="val 360062"/>
            </a:avLst>
          </a:prstGeom>
          <a:solidFill>
            <a:srgbClr val="DADBF1"/>
          </a:solidFill>
          <a:ln w="7620">
            <a:solidFill>
              <a:srgbClr val="C0C1D7"/>
            </a:solidFill>
            <a:prstDash val="solid"/>
          </a:ln>
        </p:spPr>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147" y="2912626"/>
            <a:ext cx="255032" cy="255032"/>
          </a:xfrm>
          <a:prstGeom prst="rect">
            <a:avLst/>
          </a:prstGeom>
        </p:spPr>
      </p:pic>
      <p:sp>
        <p:nvSpPr>
          <p:cNvPr id="9" name="Text 5"/>
          <p:cNvSpPr/>
          <p:nvPr/>
        </p:nvSpPr>
        <p:spPr>
          <a:xfrm>
            <a:off x="3722727" y="2700099"/>
            <a:ext cx="2428994" cy="265628"/>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Broader Crop Coverage</a:t>
            </a:r>
            <a:endParaRPr lang="en-US" sz="1650" dirty="0"/>
          </a:p>
        </p:txBody>
      </p:sp>
      <p:sp>
        <p:nvSpPr>
          <p:cNvPr id="10" name="Text 6"/>
          <p:cNvSpPr/>
          <p:nvPr/>
        </p:nvSpPr>
        <p:spPr>
          <a:xfrm>
            <a:off x="3722727" y="3067645"/>
            <a:ext cx="8034933" cy="271939"/>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Expanding to more crops and disease types with severity estimation.</a:t>
            </a:r>
            <a:endParaRPr lang="en-US" sz="1300" dirty="0"/>
          </a:p>
        </p:txBody>
      </p:sp>
      <p:sp>
        <p:nvSpPr>
          <p:cNvPr id="11" name="Shape 7"/>
          <p:cNvSpPr/>
          <p:nvPr/>
        </p:nvSpPr>
        <p:spPr>
          <a:xfrm>
            <a:off x="2872621" y="3720346"/>
            <a:ext cx="680085" cy="1020247"/>
          </a:xfrm>
          <a:prstGeom prst="roundRect">
            <a:avLst>
              <a:gd name="adj" fmla="val 360062"/>
            </a:avLst>
          </a:prstGeom>
          <a:solidFill>
            <a:srgbClr val="DADBF1"/>
          </a:solidFill>
          <a:ln w="7620">
            <a:solidFill>
              <a:srgbClr val="C0C1D7"/>
            </a:solidFill>
            <a:prstDash val="solid"/>
          </a:ln>
        </p:spPr>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85147" y="4102894"/>
            <a:ext cx="255032" cy="255032"/>
          </a:xfrm>
          <a:prstGeom prst="rect">
            <a:avLst/>
          </a:prstGeom>
        </p:spPr>
      </p:pic>
      <p:sp>
        <p:nvSpPr>
          <p:cNvPr id="13" name="Text 8"/>
          <p:cNvSpPr/>
          <p:nvPr/>
        </p:nvSpPr>
        <p:spPr>
          <a:xfrm>
            <a:off x="3722727" y="3890367"/>
            <a:ext cx="2427446" cy="265628"/>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Enhanced Accessibility</a:t>
            </a:r>
            <a:endParaRPr lang="en-US" sz="1650" dirty="0"/>
          </a:p>
        </p:txBody>
      </p:sp>
      <p:sp>
        <p:nvSpPr>
          <p:cNvPr id="14" name="Text 9"/>
          <p:cNvSpPr/>
          <p:nvPr/>
        </p:nvSpPr>
        <p:spPr>
          <a:xfrm>
            <a:off x="3722727" y="4257913"/>
            <a:ext cx="8034933" cy="271939"/>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Offline capability and Bangla-first multilingual interface for rural accessibility.</a:t>
            </a:r>
            <a:endParaRPr lang="en-US" sz="1300" dirty="0"/>
          </a:p>
        </p:txBody>
      </p:sp>
      <p:sp>
        <p:nvSpPr>
          <p:cNvPr id="15" name="Shape 10"/>
          <p:cNvSpPr/>
          <p:nvPr/>
        </p:nvSpPr>
        <p:spPr>
          <a:xfrm>
            <a:off x="2872621" y="4910614"/>
            <a:ext cx="680085" cy="1020247"/>
          </a:xfrm>
          <a:prstGeom prst="roundRect">
            <a:avLst>
              <a:gd name="adj" fmla="val 360062"/>
            </a:avLst>
          </a:prstGeom>
          <a:solidFill>
            <a:srgbClr val="DADBF1"/>
          </a:solidFill>
          <a:ln w="7620">
            <a:solidFill>
              <a:srgbClr val="C0C1D7"/>
            </a:solidFill>
            <a:prstDash val="solid"/>
          </a:ln>
        </p:spPr>
      </p:sp>
      <p:pic>
        <p:nvPicPr>
          <p:cNvPr id="1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85147" y="5293162"/>
            <a:ext cx="255032" cy="255032"/>
          </a:xfrm>
          <a:prstGeom prst="rect">
            <a:avLst/>
          </a:prstGeom>
        </p:spPr>
      </p:pic>
      <p:sp>
        <p:nvSpPr>
          <p:cNvPr id="17" name="Text 11"/>
          <p:cNvSpPr/>
          <p:nvPr/>
        </p:nvSpPr>
        <p:spPr>
          <a:xfrm>
            <a:off x="3722727" y="5080635"/>
            <a:ext cx="2970014" cy="265628"/>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Privacy-Preserving Learning</a:t>
            </a:r>
            <a:endParaRPr lang="en-US" sz="1650" dirty="0"/>
          </a:p>
        </p:txBody>
      </p:sp>
      <p:sp>
        <p:nvSpPr>
          <p:cNvPr id="18" name="Text 12"/>
          <p:cNvSpPr/>
          <p:nvPr/>
        </p:nvSpPr>
        <p:spPr>
          <a:xfrm>
            <a:off x="3722727" y="5448181"/>
            <a:ext cx="8034933" cy="271939"/>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Exploring federated learning for regional adaptation without centralizing sensitive farm data.</a:t>
            </a:r>
            <a:endParaRPr lang="en-US" sz="1300" dirty="0"/>
          </a:p>
        </p:txBody>
      </p:sp>
      <p:sp>
        <p:nvSpPr>
          <p:cNvPr id="19" name="Shape 13"/>
          <p:cNvSpPr/>
          <p:nvPr/>
        </p:nvSpPr>
        <p:spPr>
          <a:xfrm>
            <a:off x="2872621" y="6100882"/>
            <a:ext cx="680085" cy="1251466"/>
          </a:xfrm>
          <a:prstGeom prst="roundRect">
            <a:avLst>
              <a:gd name="adj" fmla="val 360062"/>
            </a:avLst>
          </a:prstGeom>
          <a:solidFill>
            <a:srgbClr val="DADBF1"/>
          </a:solidFill>
          <a:ln w="7620">
            <a:solidFill>
              <a:srgbClr val="C0C1D7"/>
            </a:solidFill>
            <a:prstDash val="solid"/>
          </a:ln>
        </p:spPr>
      </p:sp>
      <p:pic>
        <p:nvPicPr>
          <p:cNvPr id="20"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85147" y="6599039"/>
            <a:ext cx="255032" cy="255032"/>
          </a:xfrm>
          <a:prstGeom prst="rect">
            <a:avLst/>
          </a:prstGeom>
        </p:spPr>
      </p:pic>
      <p:sp>
        <p:nvSpPr>
          <p:cNvPr id="21" name="Text 14"/>
          <p:cNvSpPr/>
          <p:nvPr/>
        </p:nvSpPr>
        <p:spPr>
          <a:xfrm>
            <a:off x="3722727" y="6270903"/>
            <a:ext cx="2125623" cy="265628"/>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Integrated Advisory</a:t>
            </a:r>
            <a:endParaRPr lang="en-US" sz="1650" dirty="0"/>
          </a:p>
        </p:txBody>
      </p:sp>
      <p:sp>
        <p:nvSpPr>
          <p:cNvPr id="22" name="Text 15"/>
          <p:cNvSpPr/>
          <p:nvPr/>
        </p:nvSpPr>
        <p:spPr>
          <a:xfrm>
            <a:off x="3722727" y="6638449"/>
            <a:ext cx="8034933" cy="543878"/>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Incorporating agronomic recommendations (spraying schedules, irrigation timing) aligned with local guidelines.</a:t>
            </a:r>
            <a:endParaRPr lang="en-US" sz="1300" dirty="0"/>
          </a:p>
        </p:txBody>
      </p:sp>
      <p:sp>
        <p:nvSpPr>
          <p:cNvPr id="23" name="Text 16"/>
          <p:cNvSpPr/>
          <p:nvPr/>
        </p:nvSpPr>
        <p:spPr>
          <a:xfrm>
            <a:off x="2872621" y="7543562"/>
            <a:ext cx="8885039" cy="217646"/>
          </a:xfrm>
          <a:prstGeom prst="rect">
            <a:avLst/>
          </a:prstGeom>
          <a:noFill/>
          <a:ln/>
        </p:spPr>
        <p:txBody>
          <a:bodyPr wrap="none" lIns="0" tIns="0" rIns="0" bIns="0" rtlCol="0" anchor="t"/>
          <a:lstStyle/>
          <a:p>
            <a:pPr algn="r" indent="0" marL="0">
              <a:lnSpc>
                <a:spcPts val="1700"/>
              </a:lnSpc>
              <a:buNone/>
            </a:pPr>
            <a:r>
              <a:rPr lang="en-US" sz="1050" dirty="0">
                <a:solidFill>
                  <a:srgbClr val="272525"/>
                </a:solidFill>
                <a:latin typeface="Inter" pitchFamily="34" charset="0"/>
                <a:ea typeface="Inter" pitchFamily="34" charset="-122"/>
                <a:cs typeface="Inter" pitchFamily="34" charset="-120"/>
              </a:rPr>
              <a:t>Slide 13 of 15</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965240" y="684252"/>
            <a:ext cx="6076474" cy="759619"/>
          </a:xfrm>
          <a:prstGeom prst="rect">
            <a:avLst/>
          </a:prstGeom>
          <a:noFill/>
          <a:ln/>
        </p:spPr>
        <p:txBody>
          <a:bodyPr wrap="none" lIns="0" tIns="0" rIns="0" bIns="0" rtlCol="0" anchor="t"/>
          <a:lstStyle/>
          <a:p>
            <a:pPr algn="l" indent="0" marL="0">
              <a:lnSpc>
                <a:spcPts val="5950"/>
              </a:lnSpc>
              <a:buNone/>
            </a:pPr>
            <a:r>
              <a:rPr lang="en-US" sz="4750" b="1" dirty="0">
                <a:solidFill>
                  <a:srgbClr val="000000"/>
                </a:solidFill>
                <a:latin typeface="Inter Bold" pitchFamily="34" charset="0"/>
                <a:ea typeface="Inter Bold" pitchFamily="34" charset="-122"/>
                <a:cs typeface="Inter Bold" pitchFamily="34" charset="-120"/>
              </a:rPr>
              <a:t>Conclusion</a:t>
            </a:r>
            <a:endParaRPr lang="en-US" sz="4750" dirty="0"/>
          </a:p>
        </p:txBody>
      </p:sp>
      <p:sp>
        <p:nvSpPr>
          <p:cNvPr id="3" name="Text 1"/>
          <p:cNvSpPr/>
          <p:nvPr/>
        </p:nvSpPr>
        <p:spPr>
          <a:xfrm>
            <a:off x="965240" y="1929884"/>
            <a:ext cx="12699921" cy="777478"/>
          </a:xfrm>
          <a:prstGeom prst="rect">
            <a:avLst/>
          </a:prstGeom>
          <a:noFill/>
          <a:ln/>
        </p:spPr>
        <p:txBody>
          <a:bodyPr wrap="square" lIns="0" tIns="0" rIns="0" bIns="0" rtlCol="0" anchor="t"/>
          <a:lstStyle/>
          <a:p>
            <a:pPr algn="l" indent="0" marL="0">
              <a:lnSpc>
                <a:spcPts val="3050"/>
              </a:lnSpc>
              <a:buNone/>
            </a:pPr>
            <a:r>
              <a:rPr lang="en-US" sz="1900" dirty="0">
                <a:solidFill>
                  <a:srgbClr val="272525"/>
                </a:solidFill>
                <a:latin typeface="Inter" pitchFamily="34" charset="0"/>
                <a:ea typeface="Inter" pitchFamily="34" charset="-122"/>
                <a:cs typeface="Inter" pitchFamily="34" charset="-120"/>
              </a:rPr>
              <a:t>This research proposes a practical and trust-oriented AI framework for climate-aware yield forecasting and smartphone-based disease detection.</a:t>
            </a:r>
            <a:endParaRPr lang="en-US" sz="1900" dirty="0"/>
          </a:p>
        </p:txBody>
      </p:sp>
      <p:sp>
        <p:nvSpPr>
          <p:cNvPr id="4" name="Text 2"/>
          <p:cNvSpPr/>
          <p:nvPr/>
        </p:nvSpPr>
        <p:spPr>
          <a:xfrm>
            <a:off x="965240" y="3071932"/>
            <a:ext cx="3038237" cy="379809"/>
          </a:xfrm>
          <a:prstGeom prst="rect">
            <a:avLst/>
          </a:prstGeom>
          <a:noFill/>
          <a:ln/>
        </p:spPr>
        <p:txBody>
          <a:bodyPr wrap="none" lIns="0" tIns="0" rIns="0" bIns="0" rtlCol="0" anchor="t"/>
          <a:lstStyle/>
          <a:p>
            <a:pPr algn="l" indent="0" marL="0">
              <a:lnSpc>
                <a:spcPts val="2950"/>
              </a:lnSpc>
              <a:buNone/>
            </a:pPr>
            <a:r>
              <a:rPr lang="en-US" sz="2350" b="1" dirty="0">
                <a:solidFill>
                  <a:srgbClr val="000000"/>
                </a:solidFill>
                <a:latin typeface="Inter Bold" pitchFamily="34" charset="0"/>
                <a:ea typeface="Inter Bold" pitchFamily="34" charset="-122"/>
                <a:cs typeface="Inter Bold" pitchFamily="34" charset="-120"/>
              </a:rPr>
              <a:t>Key objectives:</a:t>
            </a:r>
            <a:endParaRPr lang="en-US" sz="2350" dirty="0"/>
          </a:p>
        </p:txBody>
      </p:sp>
      <p:sp>
        <p:nvSpPr>
          <p:cNvPr id="5" name="Shape 3"/>
          <p:cNvSpPr/>
          <p:nvPr/>
        </p:nvSpPr>
        <p:spPr>
          <a:xfrm>
            <a:off x="965240" y="3816310"/>
            <a:ext cx="6228398" cy="1260872"/>
          </a:xfrm>
          <a:prstGeom prst="roundRect">
            <a:avLst>
              <a:gd name="adj" fmla="val 8096"/>
            </a:avLst>
          </a:prstGeom>
          <a:solidFill>
            <a:srgbClr val="DADBF1"/>
          </a:solidFill>
          <a:ln w="7620">
            <a:solidFill>
              <a:srgbClr val="C0C1D7"/>
            </a:solidFill>
            <a:prstDash val="solid"/>
          </a:ln>
        </p:spPr>
      </p:sp>
      <p:sp>
        <p:nvSpPr>
          <p:cNvPr id="6" name="Text 4"/>
          <p:cNvSpPr/>
          <p:nvPr/>
        </p:nvSpPr>
        <p:spPr>
          <a:xfrm>
            <a:off x="1215866" y="4066937"/>
            <a:ext cx="5727144" cy="759619"/>
          </a:xfrm>
          <a:prstGeom prst="rect">
            <a:avLst/>
          </a:prstGeom>
          <a:noFill/>
          <a:ln/>
        </p:spPr>
        <p:txBody>
          <a:bodyPr wrap="square" lIns="0" tIns="0" rIns="0" bIns="0" rtlCol="0" anchor="t"/>
          <a:lstStyle/>
          <a:p>
            <a:pPr algn="l" indent="0" marL="0">
              <a:lnSpc>
                <a:spcPts val="2950"/>
              </a:lnSpc>
              <a:buNone/>
            </a:pPr>
            <a:r>
              <a:rPr lang="en-US" sz="2350" b="1" dirty="0">
                <a:solidFill>
                  <a:srgbClr val="272525"/>
                </a:solidFill>
                <a:latin typeface="Inter Bold" pitchFamily="34" charset="0"/>
                <a:ea typeface="Inter Bold" pitchFamily="34" charset="-122"/>
                <a:cs typeface="Inter Bold" pitchFamily="34" charset="-120"/>
              </a:rPr>
              <a:t>Reduce fragmentation in agricultural AI solutions.</a:t>
            </a:r>
            <a:endParaRPr lang="en-US" sz="2350" dirty="0"/>
          </a:p>
        </p:txBody>
      </p:sp>
      <p:sp>
        <p:nvSpPr>
          <p:cNvPr id="7" name="Shape 5"/>
          <p:cNvSpPr/>
          <p:nvPr/>
        </p:nvSpPr>
        <p:spPr>
          <a:xfrm>
            <a:off x="7436644" y="3816310"/>
            <a:ext cx="6228517" cy="1260872"/>
          </a:xfrm>
          <a:prstGeom prst="roundRect">
            <a:avLst>
              <a:gd name="adj" fmla="val 8096"/>
            </a:avLst>
          </a:prstGeom>
          <a:solidFill>
            <a:srgbClr val="DADBF1"/>
          </a:solidFill>
          <a:ln w="7620">
            <a:solidFill>
              <a:srgbClr val="C0C1D7"/>
            </a:solidFill>
            <a:prstDash val="solid"/>
          </a:ln>
        </p:spPr>
      </p:sp>
      <p:sp>
        <p:nvSpPr>
          <p:cNvPr id="8" name="Text 6"/>
          <p:cNvSpPr/>
          <p:nvPr/>
        </p:nvSpPr>
        <p:spPr>
          <a:xfrm>
            <a:off x="7687270" y="4066937"/>
            <a:ext cx="5727263" cy="759619"/>
          </a:xfrm>
          <a:prstGeom prst="rect">
            <a:avLst/>
          </a:prstGeom>
          <a:noFill/>
          <a:ln/>
        </p:spPr>
        <p:txBody>
          <a:bodyPr wrap="square" lIns="0" tIns="0" rIns="0" bIns="0" rtlCol="0" anchor="t"/>
          <a:lstStyle/>
          <a:p>
            <a:pPr algn="l" indent="0" marL="0">
              <a:lnSpc>
                <a:spcPts val="2950"/>
              </a:lnSpc>
              <a:buNone/>
            </a:pPr>
            <a:r>
              <a:rPr lang="en-US" sz="2350" b="1" dirty="0">
                <a:solidFill>
                  <a:srgbClr val="272525"/>
                </a:solidFill>
                <a:latin typeface="Inter Bold" pitchFamily="34" charset="0"/>
                <a:ea typeface="Inter Bold" pitchFamily="34" charset="-122"/>
                <a:cs typeface="Inter Bold" pitchFamily="34" charset="-120"/>
              </a:rPr>
              <a:t>Improve early intervention capability for disease management.</a:t>
            </a:r>
            <a:endParaRPr lang="en-US" sz="2350" dirty="0"/>
          </a:p>
        </p:txBody>
      </p:sp>
      <p:sp>
        <p:nvSpPr>
          <p:cNvPr id="9" name="Shape 7"/>
          <p:cNvSpPr/>
          <p:nvPr/>
        </p:nvSpPr>
        <p:spPr>
          <a:xfrm>
            <a:off x="965240" y="5320189"/>
            <a:ext cx="6228398" cy="1640681"/>
          </a:xfrm>
          <a:prstGeom prst="roundRect">
            <a:avLst>
              <a:gd name="adj" fmla="val 6222"/>
            </a:avLst>
          </a:prstGeom>
          <a:solidFill>
            <a:srgbClr val="DADBF1"/>
          </a:solidFill>
          <a:ln w="7620">
            <a:solidFill>
              <a:srgbClr val="C0C1D7"/>
            </a:solidFill>
            <a:prstDash val="solid"/>
          </a:ln>
        </p:spPr>
      </p:sp>
      <p:sp>
        <p:nvSpPr>
          <p:cNvPr id="10" name="Text 8"/>
          <p:cNvSpPr/>
          <p:nvPr/>
        </p:nvSpPr>
        <p:spPr>
          <a:xfrm>
            <a:off x="1215866" y="5570815"/>
            <a:ext cx="5727144" cy="1139428"/>
          </a:xfrm>
          <a:prstGeom prst="rect">
            <a:avLst/>
          </a:prstGeom>
          <a:noFill/>
          <a:ln/>
        </p:spPr>
        <p:txBody>
          <a:bodyPr wrap="square" lIns="0" tIns="0" rIns="0" bIns="0" rtlCol="0" anchor="t"/>
          <a:lstStyle/>
          <a:p>
            <a:pPr algn="l" indent="0" marL="0">
              <a:lnSpc>
                <a:spcPts val="2950"/>
              </a:lnSpc>
              <a:buNone/>
            </a:pPr>
            <a:r>
              <a:rPr lang="en-US" sz="2350" b="1" dirty="0">
                <a:solidFill>
                  <a:srgbClr val="272525"/>
                </a:solidFill>
                <a:latin typeface="Inter Bold" pitchFamily="34" charset="0"/>
                <a:ea typeface="Inter Bold" pitchFamily="34" charset="-122"/>
                <a:cs typeface="Inter Bold" pitchFamily="34" charset="-120"/>
              </a:rPr>
              <a:t>Support evidence-based decisions for smallholder farmers and extension services in Bangladesh.</a:t>
            </a:r>
            <a:endParaRPr lang="en-US" sz="2350" dirty="0"/>
          </a:p>
        </p:txBody>
      </p:sp>
      <p:sp>
        <p:nvSpPr>
          <p:cNvPr id="11" name="Shape 9"/>
          <p:cNvSpPr/>
          <p:nvPr/>
        </p:nvSpPr>
        <p:spPr>
          <a:xfrm>
            <a:off x="7436644" y="5320189"/>
            <a:ext cx="6228517" cy="1640681"/>
          </a:xfrm>
          <a:prstGeom prst="roundRect">
            <a:avLst>
              <a:gd name="adj" fmla="val 6222"/>
            </a:avLst>
          </a:prstGeom>
          <a:solidFill>
            <a:srgbClr val="DADBF1"/>
          </a:solidFill>
          <a:ln w="7620">
            <a:solidFill>
              <a:srgbClr val="C0C1D7"/>
            </a:solidFill>
            <a:prstDash val="solid"/>
          </a:ln>
        </p:spPr>
      </p:sp>
      <p:sp>
        <p:nvSpPr>
          <p:cNvPr id="12" name="Text 10"/>
          <p:cNvSpPr/>
          <p:nvPr/>
        </p:nvSpPr>
        <p:spPr>
          <a:xfrm>
            <a:off x="7687270" y="5570815"/>
            <a:ext cx="5727263" cy="1139428"/>
          </a:xfrm>
          <a:prstGeom prst="rect">
            <a:avLst/>
          </a:prstGeom>
          <a:noFill/>
          <a:ln/>
        </p:spPr>
        <p:txBody>
          <a:bodyPr wrap="square" lIns="0" tIns="0" rIns="0" bIns="0" rtlCol="0" anchor="t"/>
          <a:lstStyle/>
          <a:p>
            <a:pPr algn="l" indent="0" marL="0">
              <a:lnSpc>
                <a:spcPts val="2950"/>
              </a:lnSpc>
              <a:buNone/>
            </a:pPr>
            <a:r>
              <a:rPr lang="en-US" sz="2350" b="1" dirty="0">
                <a:solidFill>
                  <a:srgbClr val="272525"/>
                </a:solidFill>
                <a:latin typeface="Inter Bold" pitchFamily="34" charset="0"/>
                <a:ea typeface="Inter Bold" pitchFamily="34" charset="-122"/>
                <a:cs typeface="Inter Bold" pitchFamily="34" charset="-120"/>
              </a:rPr>
              <a:t>Demonstrate the value of multi-modal fusion and explainable AI in real-world agricultural contexts.</a:t>
            </a:r>
            <a:endParaRPr lang="en-US" sz="2350" dirty="0"/>
          </a:p>
        </p:txBody>
      </p:sp>
      <p:sp>
        <p:nvSpPr>
          <p:cNvPr id="13" name="Text 11"/>
          <p:cNvSpPr/>
          <p:nvPr/>
        </p:nvSpPr>
        <p:spPr>
          <a:xfrm>
            <a:off x="965240" y="7234238"/>
            <a:ext cx="12699921" cy="310991"/>
          </a:xfrm>
          <a:prstGeom prst="rect">
            <a:avLst/>
          </a:prstGeom>
          <a:noFill/>
          <a:ln/>
        </p:spPr>
        <p:txBody>
          <a:bodyPr wrap="none" lIns="0" tIns="0" rIns="0" bIns="0" rtlCol="0" anchor="t"/>
          <a:lstStyle/>
          <a:p>
            <a:pPr algn="r" indent="0" marL="0">
              <a:lnSpc>
                <a:spcPts val="2400"/>
              </a:lnSpc>
              <a:buNone/>
            </a:pPr>
            <a:r>
              <a:rPr lang="en-US" sz="1500" dirty="0">
                <a:solidFill>
                  <a:srgbClr val="272525"/>
                </a:solidFill>
                <a:latin typeface="Inter" pitchFamily="34" charset="0"/>
                <a:ea typeface="Inter" pitchFamily="34" charset="-122"/>
                <a:cs typeface="Inter" pitchFamily="34" charset="-120"/>
              </a:rPr>
              <a:t>Slide 14 of 15</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5227" y="2515672"/>
            <a:ext cx="6172200" cy="771525"/>
          </a:xfrm>
          <a:prstGeom prst="rect">
            <a:avLst/>
          </a:prstGeom>
          <a:noFill/>
          <a:ln/>
        </p:spPr>
        <p:txBody>
          <a:bodyPr wrap="non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Thank You</a:t>
            </a:r>
            <a:endParaRPr lang="en-US" sz="4850" dirty="0"/>
          </a:p>
        </p:txBody>
      </p:sp>
      <p:sp>
        <p:nvSpPr>
          <p:cNvPr id="5" name="Text 2"/>
          <p:cNvSpPr/>
          <p:nvPr/>
        </p:nvSpPr>
        <p:spPr>
          <a:xfrm>
            <a:off x="865227" y="3657481"/>
            <a:ext cx="12899827"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Questions &amp; Discussion</a:t>
            </a:r>
            <a:endParaRPr lang="en-US" sz="1900" dirty="0"/>
          </a:p>
        </p:txBody>
      </p:sp>
      <p:sp>
        <p:nvSpPr>
          <p:cNvPr id="6" name="Text 3"/>
          <p:cNvSpPr/>
          <p:nvPr/>
        </p:nvSpPr>
        <p:spPr>
          <a:xfrm>
            <a:off x="865227" y="4330184"/>
            <a:ext cx="12899827" cy="790099"/>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Abu Sadat Al Rafi, Mohammad Razaur Rashid, Md. Ahsan Kabir.</a:t>
            </a:r>
            <a:endParaRPr lang="en-US" sz="1900" dirty="0"/>
          </a:p>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United International University (UIU), Dhaka, Bangladesh</a:t>
            </a:r>
            <a:endParaRPr lang="en-US" sz="1900" dirty="0"/>
          </a:p>
        </p:txBody>
      </p:sp>
      <p:sp>
        <p:nvSpPr>
          <p:cNvPr id="7" name="Text 4"/>
          <p:cNvSpPr/>
          <p:nvPr/>
        </p:nvSpPr>
        <p:spPr>
          <a:xfrm>
            <a:off x="865227" y="5397937"/>
            <a:ext cx="12899827" cy="315992"/>
          </a:xfrm>
          <a:prstGeom prst="rect">
            <a:avLst/>
          </a:prstGeom>
          <a:noFill/>
          <a:ln/>
        </p:spPr>
        <p:txBody>
          <a:bodyPr wrap="none" lIns="0" tIns="0" rIns="0" bIns="0" rtlCol="0" anchor="t"/>
          <a:lstStyle/>
          <a:p>
            <a:pPr algn="r" indent="0" marL="0">
              <a:lnSpc>
                <a:spcPts val="2450"/>
              </a:lnSpc>
              <a:buNone/>
            </a:pPr>
            <a:r>
              <a:rPr lang="en-US" sz="1550" dirty="0">
                <a:solidFill>
                  <a:srgbClr val="272525"/>
                </a:solidFill>
                <a:latin typeface="Inter" pitchFamily="34" charset="0"/>
                <a:ea typeface="Inter" pitchFamily="34" charset="-122"/>
                <a:cs typeface="Inter" pitchFamily="34" charset="-120"/>
              </a:rPr>
              <a:t>Slide 15 of 15</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590092" y="392073"/>
            <a:ext cx="7450098" cy="891064"/>
          </a:xfrm>
          <a:prstGeom prst="rect">
            <a:avLst/>
          </a:prstGeom>
          <a:noFill/>
          <a:ln/>
        </p:spPr>
        <p:txBody>
          <a:bodyPr wrap="square" lIns="0" tIns="0" rIns="0" bIns="0" rtlCol="0" anchor="t"/>
          <a:lstStyle/>
          <a:p>
            <a:pPr algn="l" indent="0" marL="0">
              <a:lnSpc>
                <a:spcPts val="3500"/>
              </a:lnSpc>
              <a:buNone/>
            </a:pPr>
            <a:r>
              <a:rPr lang="en-US" sz="2800" b="1" dirty="0">
                <a:solidFill>
                  <a:srgbClr val="000000"/>
                </a:solidFill>
                <a:latin typeface="Inter Bold" pitchFamily="34" charset="0"/>
                <a:ea typeface="Inter Bold" pitchFamily="34" charset="-122"/>
                <a:cs typeface="Inter Bold" pitchFamily="34" charset="-120"/>
              </a:rPr>
              <a:t>The Challenge: Smallholder Farmers in Bangladesh</a:t>
            </a:r>
            <a:endParaRPr lang="en-US" sz="2800" dirty="0"/>
          </a:p>
        </p:txBody>
      </p:sp>
      <p:pic>
        <p:nvPicPr>
          <p:cNvPr id="3" name="Image 0" descr="preencoded.png">    </p:cNvPr>
          <p:cNvPicPr>
            <a:picLocks noChangeAspect="1"/>
          </p:cNvPicPr>
          <p:nvPr/>
        </p:nvPicPr>
        <p:blipFill>
          <a:blip r:embed="rId1"/>
          <a:stretch>
            <a:fillRect/>
          </a:stretch>
        </p:blipFill>
        <p:spPr>
          <a:xfrm>
            <a:off x="5242560" y="1568291"/>
            <a:ext cx="4145161" cy="4145042"/>
          </a:xfrm>
          <a:prstGeom prst="rect">
            <a:avLst/>
          </a:prstGeom>
        </p:spPr>
      </p:pic>
      <p:sp>
        <p:nvSpPr>
          <p:cNvPr id="4" name="Text 1"/>
          <p:cNvSpPr/>
          <p:nvPr/>
        </p:nvSpPr>
        <p:spPr>
          <a:xfrm>
            <a:off x="5645188" y="2147493"/>
            <a:ext cx="1335615" cy="419053"/>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Climate Vulnerability</a:t>
            </a:r>
            <a:endParaRPr lang="en-US" sz="1350" dirty="0"/>
          </a:p>
        </p:txBody>
      </p:sp>
      <p:sp>
        <p:nvSpPr>
          <p:cNvPr id="5" name="Text 2"/>
          <p:cNvSpPr/>
          <p:nvPr/>
        </p:nvSpPr>
        <p:spPr>
          <a:xfrm>
            <a:off x="5645188" y="2626144"/>
            <a:ext cx="1335615" cy="502863"/>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Erratic rain, heat, floods and droughts threaten yields.</a:t>
            </a:r>
            <a:endParaRPr lang="en-US" sz="1050" dirty="0"/>
          </a:p>
        </p:txBody>
      </p:sp>
      <p:sp>
        <p:nvSpPr>
          <p:cNvPr id="6" name="Text 3"/>
          <p:cNvSpPr/>
          <p:nvPr/>
        </p:nvSpPr>
        <p:spPr>
          <a:xfrm>
            <a:off x="7656642" y="2147493"/>
            <a:ext cx="1335615" cy="419053"/>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Disease Pressure</a:t>
            </a:r>
            <a:endParaRPr lang="en-US" sz="1350" dirty="0"/>
          </a:p>
        </p:txBody>
      </p:sp>
      <p:sp>
        <p:nvSpPr>
          <p:cNvPr id="7" name="Text 4"/>
          <p:cNvSpPr/>
          <p:nvPr/>
        </p:nvSpPr>
        <p:spPr>
          <a:xfrm>
            <a:off x="7656642" y="2626144"/>
            <a:ext cx="1335615" cy="502863"/>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Fast‑spreading crop diseases limit timely intervention.</a:t>
            </a:r>
            <a:endParaRPr lang="en-US" sz="1050" dirty="0"/>
          </a:p>
        </p:txBody>
      </p:sp>
      <p:sp>
        <p:nvSpPr>
          <p:cNvPr id="8" name="Text 5"/>
          <p:cNvSpPr/>
          <p:nvPr/>
        </p:nvSpPr>
        <p:spPr>
          <a:xfrm>
            <a:off x="5645304" y="4179783"/>
            <a:ext cx="1335615" cy="209527"/>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Information Gap</a:t>
            </a:r>
            <a:endParaRPr lang="en-US" sz="1350" dirty="0"/>
          </a:p>
        </p:txBody>
      </p:sp>
      <p:sp>
        <p:nvSpPr>
          <p:cNvPr id="9" name="Text 6"/>
          <p:cNvSpPr/>
          <p:nvPr/>
        </p:nvSpPr>
        <p:spPr>
          <a:xfrm>
            <a:off x="5645304" y="4448908"/>
            <a:ext cx="1335615" cy="670485"/>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Delayed weather alerts and manual disease checks persist.</a:t>
            </a:r>
            <a:endParaRPr lang="en-US" sz="1050" dirty="0"/>
          </a:p>
        </p:txBody>
      </p:sp>
      <p:sp>
        <p:nvSpPr>
          <p:cNvPr id="10" name="Text 7"/>
          <p:cNvSpPr/>
          <p:nvPr/>
        </p:nvSpPr>
        <p:spPr>
          <a:xfrm>
            <a:off x="7656642" y="4075020"/>
            <a:ext cx="1335615" cy="419053"/>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Current Limitations</a:t>
            </a:r>
            <a:endParaRPr lang="en-US" sz="1350" dirty="0"/>
          </a:p>
        </p:txBody>
      </p:sp>
      <p:sp>
        <p:nvSpPr>
          <p:cNvPr id="11" name="Text 8"/>
          <p:cNvSpPr/>
          <p:nvPr/>
        </p:nvSpPr>
        <p:spPr>
          <a:xfrm>
            <a:off x="7656642" y="4553672"/>
            <a:ext cx="1335615" cy="670485"/>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Fragmented, costly, and hard‑to‑deploy solutions reduce impact.</a:t>
            </a:r>
            <a:endParaRPr lang="en-US" sz="1050" dirty="0"/>
          </a:p>
        </p:txBody>
      </p:sp>
      <p:sp>
        <p:nvSpPr>
          <p:cNvPr id="12" name="Text 9"/>
          <p:cNvSpPr/>
          <p:nvPr/>
        </p:nvSpPr>
        <p:spPr>
          <a:xfrm>
            <a:off x="3590092" y="5873710"/>
            <a:ext cx="7450098" cy="228124"/>
          </a:xfrm>
          <a:prstGeom prst="rect">
            <a:avLst/>
          </a:prstGeom>
          <a:noFill/>
          <a:ln/>
        </p:spPr>
        <p:txBody>
          <a:bodyPr wrap="none" lIns="0" tIns="0" rIns="0" bIns="0" rtlCol="0" anchor="t"/>
          <a:lstStyle/>
          <a:p>
            <a:pPr algn="l" indent="0" marL="0">
              <a:lnSpc>
                <a:spcPts val="1750"/>
              </a:lnSpc>
              <a:buNone/>
            </a:pPr>
            <a:r>
              <a:rPr lang="en-US" sz="1100" b="1" dirty="0">
                <a:solidFill>
                  <a:srgbClr val="272525"/>
                </a:solidFill>
                <a:latin typeface="Inter" pitchFamily="34" charset="0"/>
                <a:ea typeface="Inter" pitchFamily="34" charset="-122"/>
                <a:cs typeface="Inter" pitchFamily="34" charset="-120"/>
              </a:rPr>
              <a:t>Climate Vulnerability:</a:t>
            </a:r>
            <a:pPr algn="l" indent="0" marL="0">
              <a:lnSpc>
                <a:spcPts val="1750"/>
              </a:lnSpc>
              <a:buNone/>
            </a:pPr>
            <a:r>
              <a:rPr lang="en-US" sz="1100" dirty="0">
                <a:solidFill>
                  <a:srgbClr val="272525"/>
                </a:solidFill>
                <a:latin typeface="Inter" pitchFamily="34" charset="0"/>
                <a:ea typeface="Inter" pitchFamily="34" charset="-122"/>
                <a:cs typeface="Inter" pitchFamily="34" charset="-120"/>
              </a:rPr>
              <a:t> Erratic rainfall, heat extremes, floods, droughts threaten crop yields.</a:t>
            </a:r>
            <a:endParaRPr lang="en-US" sz="1100" dirty="0"/>
          </a:p>
        </p:txBody>
      </p:sp>
      <p:sp>
        <p:nvSpPr>
          <p:cNvPr id="13" name="Text 10"/>
          <p:cNvSpPr/>
          <p:nvPr/>
        </p:nvSpPr>
        <p:spPr>
          <a:xfrm>
            <a:off x="3590092" y="6262211"/>
            <a:ext cx="7450098" cy="228124"/>
          </a:xfrm>
          <a:prstGeom prst="rect">
            <a:avLst/>
          </a:prstGeom>
          <a:noFill/>
          <a:ln/>
        </p:spPr>
        <p:txBody>
          <a:bodyPr wrap="none" lIns="0" tIns="0" rIns="0" bIns="0" rtlCol="0" anchor="t"/>
          <a:lstStyle/>
          <a:p>
            <a:pPr algn="l" indent="0" marL="0">
              <a:lnSpc>
                <a:spcPts val="1750"/>
              </a:lnSpc>
              <a:buNone/>
            </a:pPr>
            <a:r>
              <a:rPr lang="en-US" sz="1100" b="1" dirty="0">
                <a:solidFill>
                  <a:srgbClr val="272525"/>
                </a:solidFill>
                <a:latin typeface="Inter" pitchFamily="34" charset="0"/>
                <a:ea typeface="Inter" pitchFamily="34" charset="-122"/>
                <a:cs typeface="Inter" pitchFamily="34" charset="-120"/>
              </a:rPr>
              <a:t>Disease Pressure:</a:t>
            </a:r>
            <a:pPr algn="l" indent="0" marL="0">
              <a:lnSpc>
                <a:spcPts val="1750"/>
              </a:lnSpc>
              <a:buNone/>
            </a:pPr>
            <a:r>
              <a:rPr lang="en-US" sz="1100" dirty="0">
                <a:solidFill>
                  <a:srgbClr val="272525"/>
                </a:solidFill>
                <a:latin typeface="Inter" pitchFamily="34" charset="0"/>
                <a:ea typeface="Inter" pitchFamily="34" charset="-122"/>
                <a:cs typeface="Inter" pitchFamily="34" charset="-120"/>
              </a:rPr>
              <a:t> Fast-spreading crop diseases limit early intervention.</a:t>
            </a:r>
            <a:endParaRPr lang="en-US" sz="1100" dirty="0"/>
          </a:p>
        </p:txBody>
      </p:sp>
      <p:sp>
        <p:nvSpPr>
          <p:cNvPr id="14" name="Text 11"/>
          <p:cNvSpPr/>
          <p:nvPr/>
        </p:nvSpPr>
        <p:spPr>
          <a:xfrm>
            <a:off x="3590092" y="6650712"/>
            <a:ext cx="7450098" cy="228124"/>
          </a:xfrm>
          <a:prstGeom prst="rect">
            <a:avLst/>
          </a:prstGeom>
          <a:noFill/>
          <a:ln/>
        </p:spPr>
        <p:txBody>
          <a:bodyPr wrap="none" lIns="0" tIns="0" rIns="0" bIns="0" rtlCol="0" anchor="t"/>
          <a:lstStyle/>
          <a:p>
            <a:pPr algn="l" indent="0" marL="0">
              <a:lnSpc>
                <a:spcPts val="1750"/>
              </a:lnSpc>
              <a:buNone/>
            </a:pPr>
            <a:r>
              <a:rPr lang="en-US" sz="1100" b="1" dirty="0">
                <a:solidFill>
                  <a:srgbClr val="272525"/>
                </a:solidFill>
                <a:latin typeface="Inter" pitchFamily="34" charset="0"/>
                <a:ea typeface="Inter" pitchFamily="34" charset="-122"/>
                <a:cs typeface="Inter" pitchFamily="34" charset="-120"/>
              </a:rPr>
              <a:t>Information Gap:</a:t>
            </a:r>
            <a:pPr algn="l" indent="0" marL="0">
              <a:lnSpc>
                <a:spcPts val="1750"/>
              </a:lnSpc>
              <a:buNone/>
            </a:pPr>
            <a:r>
              <a:rPr lang="en-US" sz="1100" dirty="0">
                <a:solidFill>
                  <a:srgbClr val="272525"/>
                </a:solidFill>
                <a:latin typeface="Inter" pitchFamily="34" charset="0"/>
                <a:ea typeface="Inter" pitchFamily="34" charset="-122"/>
                <a:cs typeface="Inter" pitchFamily="34" charset="-120"/>
              </a:rPr>
              <a:t> Farmers depend on delayed weather information and manual disease inspection.</a:t>
            </a:r>
            <a:endParaRPr lang="en-US" sz="1100" dirty="0"/>
          </a:p>
        </p:txBody>
      </p:sp>
      <p:sp>
        <p:nvSpPr>
          <p:cNvPr id="15" name="Text 12"/>
          <p:cNvSpPr/>
          <p:nvPr/>
        </p:nvSpPr>
        <p:spPr>
          <a:xfrm>
            <a:off x="3590092" y="7039213"/>
            <a:ext cx="7450098" cy="456248"/>
          </a:xfrm>
          <a:prstGeom prst="rect">
            <a:avLst/>
          </a:prstGeom>
          <a:noFill/>
          <a:ln/>
        </p:spPr>
        <p:txBody>
          <a:bodyPr wrap="square" lIns="0" tIns="0" rIns="0" bIns="0" rtlCol="0" anchor="t"/>
          <a:lstStyle/>
          <a:p>
            <a:pPr algn="l" indent="0" marL="0">
              <a:lnSpc>
                <a:spcPts val="1750"/>
              </a:lnSpc>
              <a:buNone/>
            </a:pPr>
            <a:r>
              <a:rPr lang="en-US" sz="1100" b="1" dirty="0">
                <a:solidFill>
                  <a:srgbClr val="272525"/>
                </a:solidFill>
                <a:latin typeface="Inter" pitchFamily="34" charset="0"/>
                <a:ea typeface="Inter" pitchFamily="34" charset="-122"/>
                <a:cs typeface="Inter" pitchFamily="34" charset="-120"/>
              </a:rPr>
              <a:t>Current Limitations:</a:t>
            </a:r>
            <a:pPr algn="l" indent="0" marL="0">
              <a:lnSpc>
                <a:spcPts val="1750"/>
              </a:lnSpc>
              <a:buNone/>
            </a:pPr>
            <a:r>
              <a:rPr lang="en-US" sz="1100" dirty="0">
                <a:solidFill>
                  <a:srgbClr val="272525"/>
                </a:solidFill>
                <a:latin typeface="Inter" pitchFamily="34" charset="0"/>
                <a:ea typeface="Inter" pitchFamily="34" charset="-122"/>
                <a:cs typeface="Inter" pitchFamily="34" charset="-120"/>
              </a:rPr>
              <a:t> Fragmented solutions (yield forecasting separate from disease detection), limited interpretability, high-cost sensing requirements, weak deployment readiness.</a:t>
            </a:r>
            <a:endParaRPr lang="en-US" sz="1100" dirty="0"/>
          </a:p>
        </p:txBody>
      </p:sp>
      <p:sp>
        <p:nvSpPr>
          <p:cNvPr id="16" name="Text 13"/>
          <p:cNvSpPr/>
          <p:nvPr/>
        </p:nvSpPr>
        <p:spPr>
          <a:xfrm>
            <a:off x="3590092" y="7655838"/>
            <a:ext cx="7450098" cy="182404"/>
          </a:xfrm>
          <a:prstGeom prst="rect">
            <a:avLst/>
          </a:prstGeom>
          <a:noFill/>
          <a:ln/>
        </p:spPr>
        <p:txBody>
          <a:bodyPr wrap="none" lIns="0" tIns="0" rIns="0" bIns="0" rtlCol="0" anchor="t"/>
          <a:lstStyle/>
          <a:p>
            <a:pPr algn="r" indent="0" marL="0">
              <a:lnSpc>
                <a:spcPts val="1400"/>
              </a:lnSpc>
              <a:buNone/>
            </a:pPr>
            <a:r>
              <a:rPr lang="en-US" sz="850" dirty="0">
                <a:solidFill>
                  <a:srgbClr val="272525"/>
                </a:solidFill>
                <a:latin typeface="Inter" pitchFamily="34" charset="0"/>
                <a:ea typeface="Inter" pitchFamily="34" charset="-122"/>
                <a:cs typeface="Inter" pitchFamily="34" charset="-120"/>
              </a:rPr>
              <a:t>Slide 2 of 15</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755815" y="585192"/>
            <a:ext cx="6130885" cy="664964"/>
          </a:xfrm>
          <a:prstGeom prst="rect">
            <a:avLst/>
          </a:prstGeom>
          <a:noFill/>
          <a:ln/>
        </p:spPr>
        <p:txBody>
          <a:bodyPr wrap="none" lIns="0" tIns="0" rIns="0" bIns="0" rtlCol="0" anchor="t"/>
          <a:lstStyle/>
          <a:p>
            <a:pPr algn="l" indent="0" marL="0">
              <a:lnSpc>
                <a:spcPts val="5200"/>
              </a:lnSpc>
              <a:buNone/>
            </a:pPr>
            <a:r>
              <a:rPr lang="en-US" sz="4150" b="1" dirty="0">
                <a:solidFill>
                  <a:srgbClr val="000000"/>
                </a:solidFill>
                <a:latin typeface="Inter Bold" pitchFamily="34" charset="0"/>
                <a:ea typeface="Inter Bold" pitchFamily="34" charset="-122"/>
                <a:cs typeface="Inter Bold" pitchFamily="34" charset="-120"/>
              </a:rPr>
              <a:t>Research Contributions</a:t>
            </a:r>
            <a:endParaRPr lang="en-US" sz="4150" dirty="0"/>
          </a:p>
        </p:txBody>
      </p:sp>
      <p:pic>
        <p:nvPicPr>
          <p:cNvPr id="3" name="Image 0" descr="preencoded.png">    </p:cNvPr>
          <p:cNvPicPr>
            <a:picLocks noChangeAspect="1"/>
          </p:cNvPicPr>
          <p:nvPr/>
        </p:nvPicPr>
        <p:blipFill>
          <a:blip r:embed="rId1"/>
          <a:stretch>
            <a:fillRect/>
          </a:stretch>
        </p:blipFill>
        <p:spPr>
          <a:xfrm>
            <a:off x="3423642" y="3242072"/>
            <a:ext cx="7782997" cy="7782997"/>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9712" y="6052066"/>
            <a:ext cx="359093" cy="359092"/>
          </a:xfrm>
          <a:prstGeom prst="rect">
            <a:avLst/>
          </a:prstGeom>
        </p:spPr>
      </p:pic>
      <p:pic>
        <p:nvPicPr>
          <p:cNvPr id="5" name="Image 2" descr="preencoded.png">    </p:cNvPr>
          <p:cNvPicPr>
            <a:picLocks noChangeAspect="1"/>
          </p:cNvPicPr>
          <p:nvPr/>
        </p:nvPicPr>
        <p:blipFill>
          <a:blip r:embed="rId4"/>
          <a:stretch>
            <a:fillRect/>
          </a:stretch>
        </p:blipFill>
        <p:spPr>
          <a:xfrm>
            <a:off x="3423642" y="3242072"/>
            <a:ext cx="7782997" cy="7782997"/>
          </a:xfrm>
          <a:prstGeom prst="rect">
            <a:avLst/>
          </a:prstGeom>
        </p:spPr>
      </p:pic>
      <p:pic>
        <p:nvPicPr>
          <p:cNvPr id="6"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9963" y="4592717"/>
            <a:ext cx="359093" cy="359092"/>
          </a:xfrm>
          <a:prstGeom prst="rect">
            <a:avLst/>
          </a:prstGeom>
        </p:spPr>
      </p:pic>
      <p:pic>
        <p:nvPicPr>
          <p:cNvPr id="7" name="Image 4" descr="preencoded.png">    </p:cNvPr>
          <p:cNvPicPr>
            <a:picLocks noChangeAspect="1"/>
          </p:cNvPicPr>
          <p:nvPr/>
        </p:nvPicPr>
        <p:blipFill>
          <a:blip r:embed="rId7"/>
          <a:stretch>
            <a:fillRect/>
          </a:stretch>
        </p:blipFill>
        <p:spPr>
          <a:xfrm>
            <a:off x="3423642" y="3242072"/>
            <a:ext cx="7782997" cy="7782997"/>
          </a:xfrm>
          <a:prstGeom prst="rect">
            <a:avLst/>
          </a:prstGeom>
        </p:spPr>
      </p:pic>
      <p:pic>
        <p:nvPicPr>
          <p:cNvPr id="8"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5535" y="4035385"/>
            <a:ext cx="359093" cy="359092"/>
          </a:xfrm>
          <a:prstGeom prst="rect">
            <a:avLst/>
          </a:prstGeom>
        </p:spPr>
      </p:pic>
      <p:pic>
        <p:nvPicPr>
          <p:cNvPr id="9" name="Image 6" descr="preencoded.png">    </p:cNvPr>
          <p:cNvPicPr>
            <a:picLocks noChangeAspect="1"/>
          </p:cNvPicPr>
          <p:nvPr/>
        </p:nvPicPr>
        <p:blipFill>
          <a:blip r:embed="rId10"/>
          <a:stretch>
            <a:fillRect/>
          </a:stretch>
        </p:blipFill>
        <p:spPr>
          <a:xfrm>
            <a:off x="3423642" y="3242072"/>
            <a:ext cx="7782997" cy="7782997"/>
          </a:xfrm>
          <a:prstGeom prst="rect">
            <a:avLst/>
          </a:prstGeom>
        </p:spPr>
      </p:pic>
      <p:pic>
        <p:nvPicPr>
          <p:cNvPr id="10"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0987" y="4592717"/>
            <a:ext cx="359093" cy="359092"/>
          </a:xfrm>
          <a:prstGeom prst="rect">
            <a:avLst/>
          </a:prstGeom>
        </p:spPr>
      </p:pic>
      <p:pic>
        <p:nvPicPr>
          <p:cNvPr id="11" name="Image 8" descr="preencoded.png">    </p:cNvPr>
          <p:cNvPicPr>
            <a:picLocks noChangeAspect="1"/>
          </p:cNvPicPr>
          <p:nvPr/>
        </p:nvPicPr>
        <p:blipFill>
          <a:blip r:embed="rId13"/>
          <a:stretch>
            <a:fillRect/>
          </a:stretch>
        </p:blipFill>
        <p:spPr>
          <a:xfrm>
            <a:off x="3423642" y="3242072"/>
            <a:ext cx="7782997" cy="7782997"/>
          </a:xfrm>
          <a:prstGeom prst="rect">
            <a:avLst/>
          </a:prstGeom>
        </p:spPr>
      </p:pic>
      <p:pic>
        <p:nvPicPr>
          <p:cNvPr id="12" name="Image 9"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11239" y="6052066"/>
            <a:ext cx="359093" cy="359092"/>
          </a:xfrm>
          <a:prstGeom prst="rect">
            <a:avLst/>
          </a:prstGeom>
        </p:spPr>
      </p:pic>
      <p:sp>
        <p:nvSpPr>
          <p:cNvPr id="13" name="Text 1"/>
          <p:cNvSpPr/>
          <p:nvPr/>
        </p:nvSpPr>
        <p:spPr>
          <a:xfrm>
            <a:off x="1755815" y="7372826"/>
            <a:ext cx="11118771" cy="272415"/>
          </a:xfrm>
          <a:prstGeom prst="rect">
            <a:avLst/>
          </a:prstGeom>
          <a:noFill/>
          <a:ln/>
        </p:spPr>
        <p:txBody>
          <a:bodyPr wrap="none" lIns="0" tIns="0" rIns="0" bIns="0" rtlCol="0" anchor="t"/>
          <a:lstStyle/>
          <a:p>
            <a:pPr algn="r" indent="0" marL="0">
              <a:lnSpc>
                <a:spcPts val="2100"/>
              </a:lnSpc>
              <a:buNone/>
            </a:pPr>
            <a:r>
              <a:rPr lang="en-US" sz="1300" dirty="0">
                <a:solidFill>
                  <a:srgbClr val="272525"/>
                </a:solidFill>
                <a:latin typeface="Inter" pitchFamily="34" charset="0"/>
                <a:ea typeface="Inter" pitchFamily="34" charset="-122"/>
                <a:cs typeface="Inter" pitchFamily="34" charset="-120"/>
              </a:rPr>
              <a:t>Slide 3 of 15</a:t>
            </a:r>
            <a:endParaRPr lang="en-US" sz="1300" dirty="0"/>
          </a:p>
        </p:txBody>
      </p:sp>
      <p:sp>
        <p:nvSpPr>
          <p:cNvPr id="14" name="Text 2"/>
          <p:cNvSpPr/>
          <p:nvPr/>
        </p:nvSpPr>
        <p:spPr>
          <a:xfrm>
            <a:off x="1755815" y="1935361"/>
            <a:ext cx="1968460" cy="664845"/>
          </a:xfrm>
          <a:prstGeom prst="rect">
            <a:avLst/>
          </a:prstGeom>
          <a:noFill/>
          <a:ln/>
        </p:spPr>
        <p:txBody>
          <a:bodyPr wrap="square" lIns="0" tIns="0" rIns="0" bIns="0" rtlCol="0" anchor="t"/>
          <a:lstStyle/>
          <a:p>
            <a:pPr algn="ct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Multi-Modal Architecture</a:t>
            </a:r>
            <a:endParaRPr lang="en-US" sz="2050" dirty="0"/>
          </a:p>
        </p:txBody>
      </p:sp>
      <p:sp>
        <p:nvSpPr>
          <p:cNvPr id="15" name="Text 3"/>
          <p:cNvSpPr/>
          <p:nvPr/>
        </p:nvSpPr>
        <p:spPr>
          <a:xfrm>
            <a:off x="1755815" y="2727841"/>
            <a:ext cx="1968460" cy="1701998"/>
          </a:xfrm>
          <a:prstGeom prst="rect">
            <a:avLst/>
          </a:prstGeom>
          <a:noFill/>
          <a:ln/>
        </p:spPr>
        <p:txBody>
          <a:bodyPr wrap="square" lIns="0" tIns="0" rIns="0" bIns="0" rtlCol="0" anchor="t"/>
          <a:lstStyle/>
          <a:p>
            <a:pPr algn="ctr" indent="0" marL="0">
              <a:lnSpc>
                <a:spcPts val="2650"/>
              </a:lnSpc>
              <a:buNone/>
            </a:pPr>
            <a:r>
              <a:rPr lang="en-US" sz="1650" dirty="0">
                <a:solidFill>
                  <a:srgbClr val="272525"/>
                </a:solidFill>
                <a:latin typeface="Inter" pitchFamily="34" charset="0"/>
                <a:ea typeface="Inter" pitchFamily="34" charset="-122"/>
                <a:cs typeface="Inter" pitchFamily="34" charset="-120"/>
              </a:rPr>
              <a:t>Integrating climate-aware yield forecasting and smartphone-based disease detection.</a:t>
            </a:r>
            <a:endParaRPr lang="en-US" sz="1650" dirty="0"/>
          </a:p>
        </p:txBody>
      </p:sp>
      <p:sp>
        <p:nvSpPr>
          <p:cNvPr id="16" name="Text 4"/>
          <p:cNvSpPr/>
          <p:nvPr/>
        </p:nvSpPr>
        <p:spPr>
          <a:xfrm>
            <a:off x="4043363" y="1789152"/>
            <a:ext cx="1968460" cy="664845"/>
          </a:xfrm>
          <a:prstGeom prst="rect">
            <a:avLst/>
          </a:prstGeom>
          <a:noFill/>
          <a:ln/>
        </p:spPr>
        <p:txBody>
          <a:bodyPr wrap="square" lIns="0" tIns="0" rIns="0" bIns="0" rtlCol="0" anchor="t"/>
          <a:lstStyle/>
          <a:p>
            <a:pPr algn="ct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Model Comparison</a:t>
            </a:r>
            <a:endParaRPr lang="en-US" sz="2050" dirty="0"/>
          </a:p>
        </p:txBody>
      </p:sp>
      <p:sp>
        <p:nvSpPr>
          <p:cNvPr id="17" name="Text 5"/>
          <p:cNvSpPr/>
          <p:nvPr/>
        </p:nvSpPr>
        <p:spPr>
          <a:xfrm>
            <a:off x="4043363" y="2581632"/>
            <a:ext cx="1968460" cy="680799"/>
          </a:xfrm>
          <a:prstGeom prst="rect">
            <a:avLst/>
          </a:prstGeom>
          <a:noFill/>
          <a:ln/>
        </p:spPr>
        <p:txBody>
          <a:bodyPr wrap="square" lIns="0" tIns="0" rIns="0" bIns="0" rtlCol="0" anchor="t"/>
          <a:lstStyle/>
          <a:p>
            <a:pPr algn="ctr" indent="0" marL="0">
              <a:lnSpc>
                <a:spcPts val="2650"/>
              </a:lnSpc>
              <a:buNone/>
            </a:pPr>
            <a:r>
              <a:rPr lang="en-US" sz="1650" dirty="0">
                <a:solidFill>
                  <a:srgbClr val="272525"/>
                </a:solidFill>
                <a:latin typeface="Inter" pitchFamily="34" charset="0"/>
                <a:ea typeface="Inter" pitchFamily="34" charset="-122"/>
                <a:cs typeface="Inter" pitchFamily="34" charset="-120"/>
              </a:rPr>
              <a:t>Across ML and DL approaches.</a:t>
            </a:r>
            <a:endParaRPr lang="en-US" sz="1650" dirty="0"/>
          </a:p>
        </p:txBody>
      </p:sp>
      <p:sp>
        <p:nvSpPr>
          <p:cNvPr id="18" name="Text 6"/>
          <p:cNvSpPr/>
          <p:nvPr/>
        </p:nvSpPr>
        <p:spPr>
          <a:xfrm>
            <a:off x="6330910" y="1675686"/>
            <a:ext cx="1968460" cy="332423"/>
          </a:xfrm>
          <a:prstGeom prst="rect">
            <a:avLst/>
          </a:prstGeom>
          <a:noFill/>
          <a:ln/>
        </p:spPr>
        <p:txBody>
          <a:bodyPr wrap="none" lIns="0" tIns="0" rIns="0" bIns="0" rtlCol="0" anchor="t"/>
          <a:lstStyle/>
          <a:p>
            <a:pPr algn="ct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Explainable AI</a:t>
            </a:r>
            <a:endParaRPr lang="en-US" sz="2050" dirty="0"/>
          </a:p>
        </p:txBody>
      </p:sp>
      <p:sp>
        <p:nvSpPr>
          <p:cNvPr id="19" name="Text 7"/>
          <p:cNvSpPr/>
          <p:nvPr/>
        </p:nvSpPr>
        <p:spPr>
          <a:xfrm>
            <a:off x="6330910" y="2135743"/>
            <a:ext cx="1968460" cy="680799"/>
          </a:xfrm>
          <a:prstGeom prst="rect">
            <a:avLst/>
          </a:prstGeom>
          <a:noFill/>
          <a:ln/>
        </p:spPr>
        <p:txBody>
          <a:bodyPr wrap="square" lIns="0" tIns="0" rIns="0" bIns="0" rtlCol="0" anchor="t"/>
          <a:lstStyle/>
          <a:p>
            <a:pPr algn="ctr" indent="0" marL="0">
              <a:lnSpc>
                <a:spcPts val="2650"/>
              </a:lnSpc>
              <a:buNone/>
            </a:pPr>
            <a:r>
              <a:rPr lang="en-US" sz="1650" dirty="0">
                <a:solidFill>
                  <a:srgbClr val="272525"/>
                </a:solidFill>
                <a:latin typeface="Inter" pitchFamily="34" charset="0"/>
                <a:ea typeface="Inter" pitchFamily="34" charset="-122"/>
                <a:cs typeface="Inter" pitchFamily="34" charset="-120"/>
              </a:rPr>
              <a:t>Using SHAP and Grad-CAM.</a:t>
            </a:r>
            <a:endParaRPr lang="en-US" sz="1650" dirty="0"/>
          </a:p>
        </p:txBody>
      </p:sp>
      <p:sp>
        <p:nvSpPr>
          <p:cNvPr id="20" name="Text 8"/>
          <p:cNvSpPr/>
          <p:nvPr/>
        </p:nvSpPr>
        <p:spPr>
          <a:xfrm>
            <a:off x="8618458" y="1789152"/>
            <a:ext cx="1968460" cy="664845"/>
          </a:xfrm>
          <a:prstGeom prst="rect">
            <a:avLst/>
          </a:prstGeom>
          <a:noFill/>
          <a:ln/>
        </p:spPr>
        <p:txBody>
          <a:bodyPr wrap="square" lIns="0" tIns="0" rIns="0" bIns="0" rtlCol="0" anchor="t"/>
          <a:lstStyle/>
          <a:p>
            <a:pPr algn="ct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Robustness Evaluation</a:t>
            </a:r>
            <a:endParaRPr lang="en-US" sz="2050" dirty="0"/>
          </a:p>
        </p:txBody>
      </p:sp>
      <p:sp>
        <p:nvSpPr>
          <p:cNvPr id="21" name="Text 9"/>
          <p:cNvSpPr/>
          <p:nvPr/>
        </p:nvSpPr>
        <p:spPr>
          <a:xfrm>
            <a:off x="8618458" y="2581632"/>
            <a:ext cx="1968460" cy="680799"/>
          </a:xfrm>
          <a:prstGeom prst="rect">
            <a:avLst/>
          </a:prstGeom>
          <a:noFill/>
          <a:ln/>
        </p:spPr>
        <p:txBody>
          <a:bodyPr wrap="square" lIns="0" tIns="0" rIns="0" bIns="0" rtlCol="0" anchor="t"/>
          <a:lstStyle/>
          <a:p>
            <a:pPr algn="ctr" indent="0" marL="0">
              <a:lnSpc>
                <a:spcPts val="2650"/>
              </a:lnSpc>
              <a:buNone/>
            </a:pPr>
            <a:r>
              <a:rPr lang="en-US" sz="1650" dirty="0">
                <a:solidFill>
                  <a:srgbClr val="272525"/>
                </a:solidFill>
                <a:latin typeface="Inter" pitchFamily="34" charset="0"/>
                <a:ea typeface="Inter" pitchFamily="34" charset="-122"/>
                <a:cs typeface="Inter" pitchFamily="34" charset="-120"/>
              </a:rPr>
              <a:t>Under missing data and domain shift.</a:t>
            </a:r>
            <a:endParaRPr lang="en-US" sz="1650" dirty="0"/>
          </a:p>
        </p:txBody>
      </p:sp>
      <p:sp>
        <p:nvSpPr>
          <p:cNvPr id="22" name="Text 10"/>
          <p:cNvSpPr/>
          <p:nvPr/>
        </p:nvSpPr>
        <p:spPr>
          <a:xfrm>
            <a:off x="10906006" y="2956560"/>
            <a:ext cx="1968460" cy="664845"/>
          </a:xfrm>
          <a:prstGeom prst="rect">
            <a:avLst/>
          </a:prstGeom>
          <a:noFill/>
          <a:ln/>
        </p:spPr>
        <p:txBody>
          <a:bodyPr wrap="square" lIns="0" tIns="0" rIns="0" bIns="0" rtlCol="0" anchor="t"/>
          <a:lstStyle/>
          <a:p>
            <a:pPr algn="ct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Practical Deployment</a:t>
            </a:r>
            <a:endParaRPr lang="en-US" sz="2050" dirty="0"/>
          </a:p>
        </p:txBody>
      </p:sp>
      <p:sp>
        <p:nvSpPr>
          <p:cNvPr id="23" name="Text 11"/>
          <p:cNvSpPr/>
          <p:nvPr/>
        </p:nvSpPr>
        <p:spPr>
          <a:xfrm>
            <a:off x="10906006" y="3749040"/>
            <a:ext cx="1968460" cy="680799"/>
          </a:xfrm>
          <a:prstGeom prst="rect">
            <a:avLst/>
          </a:prstGeom>
          <a:noFill/>
          <a:ln/>
        </p:spPr>
        <p:txBody>
          <a:bodyPr wrap="square" lIns="0" tIns="0" rIns="0" bIns="0" rtlCol="0" anchor="t"/>
          <a:lstStyle/>
          <a:p>
            <a:pPr algn="ctr" indent="0" marL="0">
              <a:lnSpc>
                <a:spcPts val="2650"/>
              </a:lnSpc>
              <a:buNone/>
            </a:pPr>
            <a:r>
              <a:rPr lang="en-US" sz="1650" dirty="0">
                <a:solidFill>
                  <a:srgbClr val="272525"/>
                </a:solidFill>
                <a:latin typeface="Inter" pitchFamily="34" charset="0"/>
                <a:ea typeface="Inter" pitchFamily="34" charset="-122"/>
                <a:cs typeface="Inter" pitchFamily="34" charset="-120"/>
              </a:rPr>
              <a:t>With web/mobile prototype.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001798" y="559237"/>
            <a:ext cx="8259485" cy="635556"/>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Multi-Modal System Architecture</a:t>
            </a:r>
            <a:endParaRPr lang="en-US" sz="4000" dirty="0"/>
          </a:p>
        </p:txBody>
      </p:sp>
      <p:pic>
        <p:nvPicPr>
          <p:cNvPr id="3" name="Image 0" descr="preencoded.png">    </p:cNvPr>
          <p:cNvPicPr>
            <a:picLocks noChangeAspect="1"/>
          </p:cNvPicPr>
          <p:nvPr/>
        </p:nvPicPr>
        <p:blipFill>
          <a:blip r:embed="rId1"/>
          <a:stretch>
            <a:fillRect/>
          </a:stretch>
        </p:blipFill>
        <p:spPr>
          <a:xfrm>
            <a:off x="4207550" y="1601510"/>
            <a:ext cx="6215182" cy="5581412"/>
          </a:xfrm>
          <a:prstGeom prst="rect">
            <a:avLst/>
          </a:prstGeom>
        </p:spPr>
      </p:pic>
      <p:sp>
        <p:nvSpPr>
          <p:cNvPr id="4" name="Text 1"/>
          <p:cNvSpPr/>
          <p:nvPr/>
        </p:nvSpPr>
        <p:spPr>
          <a:xfrm>
            <a:off x="4374862" y="2707809"/>
            <a:ext cx="2316592" cy="298872"/>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Yield Forecasting</a:t>
            </a:r>
            <a:endParaRPr lang="en-US" sz="135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00624" y="3966393"/>
            <a:ext cx="531328" cy="531328"/>
          </a:xfrm>
          <a:prstGeom prst="rect">
            <a:avLst/>
          </a:prstGeom>
        </p:spPr>
      </p:pic>
      <p:sp>
        <p:nvSpPr>
          <p:cNvPr id="6" name="Text 2"/>
          <p:cNvSpPr/>
          <p:nvPr/>
        </p:nvSpPr>
        <p:spPr>
          <a:xfrm>
            <a:off x="5930160" y="5779717"/>
            <a:ext cx="2243700" cy="298872"/>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Disease Detection</a:t>
            </a:r>
            <a:endParaRPr lang="en-US" sz="135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80285" y="4290338"/>
            <a:ext cx="531328" cy="531328"/>
          </a:xfrm>
          <a:prstGeom prst="rect">
            <a:avLst/>
          </a:prstGeom>
        </p:spPr>
      </p:pic>
      <p:sp>
        <p:nvSpPr>
          <p:cNvPr id="8" name="Text 3"/>
          <p:cNvSpPr/>
          <p:nvPr/>
        </p:nvSpPr>
        <p:spPr>
          <a:xfrm>
            <a:off x="7921645" y="3333282"/>
            <a:ext cx="2243701" cy="298872"/>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Unified Interface</a:t>
            </a:r>
            <a:endParaRPr lang="en-US" sz="1350" dirty="0"/>
          </a:p>
        </p:txBody>
      </p:sp>
      <p:pic>
        <p:nvPicPr>
          <p:cNvPr id="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7873" y="4638192"/>
            <a:ext cx="531328" cy="531328"/>
          </a:xfrm>
          <a:prstGeom prst="rect">
            <a:avLst/>
          </a:prstGeom>
        </p:spPr>
      </p:pic>
      <p:sp>
        <p:nvSpPr>
          <p:cNvPr id="10" name="Text 4"/>
          <p:cNvSpPr/>
          <p:nvPr/>
        </p:nvSpPr>
        <p:spPr>
          <a:xfrm>
            <a:off x="2001798" y="7411641"/>
            <a:ext cx="10626804" cy="260390"/>
          </a:xfrm>
          <a:prstGeom prst="rect">
            <a:avLst/>
          </a:prstGeom>
          <a:noFill/>
          <a:ln/>
        </p:spPr>
        <p:txBody>
          <a:bodyPr wrap="none" lIns="0" tIns="0" rIns="0" bIns="0" rtlCol="0" anchor="t"/>
          <a:lstStyle/>
          <a:p>
            <a:pPr algn="r" indent="0" marL="0">
              <a:lnSpc>
                <a:spcPts val="2000"/>
              </a:lnSpc>
              <a:buNone/>
            </a:pPr>
            <a:r>
              <a:rPr lang="en-US" sz="1250" dirty="0">
                <a:solidFill>
                  <a:srgbClr val="272525"/>
                </a:solidFill>
                <a:latin typeface="Inter" pitchFamily="34" charset="0"/>
                <a:ea typeface="Inter" pitchFamily="34" charset="-122"/>
                <a:cs typeface="Inter" pitchFamily="34" charset="-120"/>
              </a:rPr>
              <a:t>Slide 4 of 15</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090273" y="339447"/>
            <a:ext cx="4773097" cy="385763"/>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Disease Detection Performance</a:t>
            </a:r>
            <a:endParaRPr lang="en-US" sz="2400" dirty="0"/>
          </a:p>
        </p:txBody>
      </p:sp>
      <p:sp>
        <p:nvSpPr>
          <p:cNvPr id="3" name="Text 1"/>
          <p:cNvSpPr/>
          <p:nvPr/>
        </p:nvSpPr>
        <p:spPr>
          <a:xfrm>
            <a:off x="4090273" y="972026"/>
            <a:ext cx="6449854" cy="395049"/>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The performance of different models for disease detection was evaluated across key metrics, demonstrating the superior capability of the proposed multi-modal framework.</a:t>
            </a:r>
            <a:endParaRPr lang="en-US" sz="950" dirty="0"/>
          </a:p>
        </p:txBody>
      </p:sp>
      <p:sp>
        <p:nvSpPr>
          <p:cNvPr id="4" name="Shape 2"/>
          <p:cNvSpPr/>
          <p:nvPr/>
        </p:nvSpPr>
        <p:spPr>
          <a:xfrm>
            <a:off x="4090273" y="1505903"/>
            <a:ext cx="6449854" cy="1656278"/>
          </a:xfrm>
          <a:prstGeom prst="roundRect">
            <a:avLst>
              <a:gd name="adj" fmla="val 3130"/>
            </a:avLst>
          </a:prstGeom>
          <a:noFill/>
          <a:ln w="7620">
            <a:solidFill>
              <a:srgbClr val="000000">
                <a:alpha val="8000"/>
              </a:srgbClr>
            </a:solidFill>
            <a:prstDash val="solid"/>
          </a:ln>
        </p:spPr>
      </p:sp>
      <p:sp>
        <p:nvSpPr>
          <p:cNvPr id="5" name="Shape 3"/>
          <p:cNvSpPr/>
          <p:nvPr/>
        </p:nvSpPr>
        <p:spPr>
          <a:xfrm>
            <a:off x="4097893" y="1513522"/>
            <a:ext cx="6434614" cy="360878"/>
          </a:xfrm>
          <a:prstGeom prst="rect">
            <a:avLst/>
          </a:prstGeom>
          <a:solidFill>
            <a:srgbClr val="FFFFFF">
              <a:alpha val="4000"/>
            </a:srgbClr>
          </a:solidFill>
          <a:ln/>
        </p:spPr>
      </p:sp>
      <p:sp>
        <p:nvSpPr>
          <p:cNvPr id="6" name="Text 4"/>
          <p:cNvSpPr/>
          <p:nvPr/>
        </p:nvSpPr>
        <p:spPr>
          <a:xfrm>
            <a:off x="4221718" y="1595199"/>
            <a:ext cx="103632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Model</a:t>
            </a:r>
            <a:endParaRPr lang="en-US" sz="950" dirty="0"/>
          </a:p>
        </p:txBody>
      </p:sp>
      <p:sp>
        <p:nvSpPr>
          <p:cNvPr id="7" name="Text 5"/>
          <p:cNvSpPr/>
          <p:nvPr/>
        </p:nvSpPr>
        <p:spPr>
          <a:xfrm>
            <a:off x="5512356" y="1595199"/>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Accuracy</a:t>
            </a:r>
            <a:endParaRPr lang="en-US" sz="950" dirty="0"/>
          </a:p>
        </p:txBody>
      </p:sp>
      <p:sp>
        <p:nvSpPr>
          <p:cNvPr id="8" name="Text 6"/>
          <p:cNvSpPr/>
          <p:nvPr/>
        </p:nvSpPr>
        <p:spPr>
          <a:xfrm>
            <a:off x="6799183" y="1595199"/>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Precision</a:t>
            </a:r>
            <a:endParaRPr lang="en-US" sz="950" dirty="0"/>
          </a:p>
        </p:txBody>
      </p:sp>
      <p:sp>
        <p:nvSpPr>
          <p:cNvPr id="9" name="Text 7"/>
          <p:cNvSpPr/>
          <p:nvPr/>
        </p:nvSpPr>
        <p:spPr>
          <a:xfrm>
            <a:off x="8086011" y="1595199"/>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Recall</a:t>
            </a:r>
            <a:endParaRPr lang="en-US" sz="950" dirty="0"/>
          </a:p>
        </p:txBody>
      </p:sp>
      <p:sp>
        <p:nvSpPr>
          <p:cNvPr id="10" name="Text 8"/>
          <p:cNvSpPr/>
          <p:nvPr/>
        </p:nvSpPr>
        <p:spPr>
          <a:xfrm>
            <a:off x="9372838" y="1595199"/>
            <a:ext cx="103632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F1-Score</a:t>
            </a:r>
            <a:endParaRPr lang="en-US" sz="950" dirty="0"/>
          </a:p>
        </p:txBody>
      </p:sp>
      <p:sp>
        <p:nvSpPr>
          <p:cNvPr id="11" name="Shape 9"/>
          <p:cNvSpPr/>
          <p:nvPr/>
        </p:nvSpPr>
        <p:spPr>
          <a:xfrm>
            <a:off x="4097893" y="1874401"/>
            <a:ext cx="6434614" cy="360878"/>
          </a:xfrm>
          <a:prstGeom prst="rect">
            <a:avLst/>
          </a:prstGeom>
          <a:solidFill>
            <a:srgbClr val="000000">
              <a:alpha val="4000"/>
            </a:srgbClr>
          </a:solidFill>
          <a:ln/>
        </p:spPr>
      </p:sp>
      <p:sp>
        <p:nvSpPr>
          <p:cNvPr id="12" name="Text 10"/>
          <p:cNvSpPr/>
          <p:nvPr/>
        </p:nvSpPr>
        <p:spPr>
          <a:xfrm>
            <a:off x="4221718" y="1956078"/>
            <a:ext cx="103632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Image-only CNN</a:t>
            </a:r>
            <a:endParaRPr lang="en-US" sz="950" dirty="0"/>
          </a:p>
        </p:txBody>
      </p:sp>
      <p:sp>
        <p:nvSpPr>
          <p:cNvPr id="13" name="Text 11"/>
          <p:cNvSpPr/>
          <p:nvPr/>
        </p:nvSpPr>
        <p:spPr>
          <a:xfrm>
            <a:off x="5512356" y="1956078"/>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89.4%</a:t>
            </a:r>
            <a:endParaRPr lang="en-US" sz="950" dirty="0"/>
          </a:p>
        </p:txBody>
      </p:sp>
      <p:sp>
        <p:nvSpPr>
          <p:cNvPr id="14" name="Text 12"/>
          <p:cNvSpPr/>
          <p:nvPr/>
        </p:nvSpPr>
        <p:spPr>
          <a:xfrm>
            <a:off x="6799183" y="1956078"/>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87.8%</a:t>
            </a:r>
            <a:endParaRPr lang="en-US" sz="950" dirty="0"/>
          </a:p>
        </p:txBody>
      </p:sp>
      <p:sp>
        <p:nvSpPr>
          <p:cNvPr id="15" name="Text 13"/>
          <p:cNvSpPr/>
          <p:nvPr/>
        </p:nvSpPr>
        <p:spPr>
          <a:xfrm>
            <a:off x="8086011" y="1956078"/>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86.3%</a:t>
            </a:r>
            <a:endParaRPr lang="en-US" sz="950" dirty="0"/>
          </a:p>
        </p:txBody>
      </p:sp>
      <p:sp>
        <p:nvSpPr>
          <p:cNvPr id="16" name="Text 14"/>
          <p:cNvSpPr/>
          <p:nvPr/>
        </p:nvSpPr>
        <p:spPr>
          <a:xfrm>
            <a:off x="9372838" y="1956078"/>
            <a:ext cx="103632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87.0%</a:t>
            </a:r>
            <a:endParaRPr lang="en-US" sz="950" dirty="0"/>
          </a:p>
        </p:txBody>
      </p:sp>
      <p:sp>
        <p:nvSpPr>
          <p:cNvPr id="17" name="Shape 15"/>
          <p:cNvSpPr/>
          <p:nvPr/>
        </p:nvSpPr>
        <p:spPr>
          <a:xfrm>
            <a:off x="4097893" y="2235279"/>
            <a:ext cx="6434614" cy="360878"/>
          </a:xfrm>
          <a:prstGeom prst="rect">
            <a:avLst/>
          </a:prstGeom>
          <a:solidFill>
            <a:srgbClr val="FFFFFF">
              <a:alpha val="4000"/>
            </a:srgbClr>
          </a:solidFill>
          <a:ln/>
        </p:spPr>
      </p:sp>
      <p:sp>
        <p:nvSpPr>
          <p:cNvPr id="18" name="Text 16"/>
          <p:cNvSpPr/>
          <p:nvPr/>
        </p:nvSpPr>
        <p:spPr>
          <a:xfrm>
            <a:off x="4221718" y="2316956"/>
            <a:ext cx="103632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Image + Climate</a:t>
            </a:r>
            <a:endParaRPr lang="en-US" sz="950" dirty="0"/>
          </a:p>
        </p:txBody>
      </p:sp>
      <p:sp>
        <p:nvSpPr>
          <p:cNvPr id="19" name="Text 17"/>
          <p:cNvSpPr/>
          <p:nvPr/>
        </p:nvSpPr>
        <p:spPr>
          <a:xfrm>
            <a:off x="5512356" y="2316956"/>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93.1%</a:t>
            </a:r>
            <a:endParaRPr lang="en-US" sz="950" dirty="0"/>
          </a:p>
        </p:txBody>
      </p:sp>
      <p:sp>
        <p:nvSpPr>
          <p:cNvPr id="20" name="Text 18"/>
          <p:cNvSpPr/>
          <p:nvPr/>
        </p:nvSpPr>
        <p:spPr>
          <a:xfrm>
            <a:off x="6799183" y="2316956"/>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91.6%</a:t>
            </a:r>
            <a:endParaRPr lang="en-US" sz="950" dirty="0"/>
          </a:p>
        </p:txBody>
      </p:sp>
      <p:sp>
        <p:nvSpPr>
          <p:cNvPr id="21" name="Text 19"/>
          <p:cNvSpPr/>
          <p:nvPr/>
        </p:nvSpPr>
        <p:spPr>
          <a:xfrm>
            <a:off x="8086011" y="2316956"/>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90.8%</a:t>
            </a:r>
            <a:endParaRPr lang="en-US" sz="950" dirty="0"/>
          </a:p>
        </p:txBody>
      </p:sp>
      <p:sp>
        <p:nvSpPr>
          <p:cNvPr id="22" name="Text 20"/>
          <p:cNvSpPr/>
          <p:nvPr/>
        </p:nvSpPr>
        <p:spPr>
          <a:xfrm>
            <a:off x="9372838" y="2316956"/>
            <a:ext cx="103632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91.2%</a:t>
            </a:r>
            <a:endParaRPr lang="en-US" sz="950" dirty="0"/>
          </a:p>
        </p:txBody>
      </p:sp>
      <p:sp>
        <p:nvSpPr>
          <p:cNvPr id="23" name="Shape 21"/>
          <p:cNvSpPr/>
          <p:nvPr/>
        </p:nvSpPr>
        <p:spPr>
          <a:xfrm>
            <a:off x="4097893" y="2596158"/>
            <a:ext cx="6434614" cy="558403"/>
          </a:xfrm>
          <a:prstGeom prst="rect">
            <a:avLst/>
          </a:prstGeom>
          <a:solidFill>
            <a:srgbClr val="000000">
              <a:alpha val="4000"/>
            </a:srgbClr>
          </a:solidFill>
          <a:ln/>
        </p:spPr>
      </p:sp>
      <p:sp>
        <p:nvSpPr>
          <p:cNvPr id="24" name="Text 22"/>
          <p:cNvSpPr/>
          <p:nvPr/>
        </p:nvSpPr>
        <p:spPr>
          <a:xfrm>
            <a:off x="4221718" y="2677835"/>
            <a:ext cx="1036320" cy="395049"/>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Proposed Multi-Modal</a:t>
            </a:r>
            <a:endParaRPr lang="en-US" sz="950" dirty="0"/>
          </a:p>
        </p:txBody>
      </p:sp>
      <p:sp>
        <p:nvSpPr>
          <p:cNvPr id="25" name="Text 23"/>
          <p:cNvSpPr/>
          <p:nvPr/>
        </p:nvSpPr>
        <p:spPr>
          <a:xfrm>
            <a:off x="5512356" y="2677835"/>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96.2%</a:t>
            </a:r>
            <a:endParaRPr lang="en-US" sz="950" dirty="0"/>
          </a:p>
        </p:txBody>
      </p:sp>
      <p:sp>
        <p:nvSpPr>
          <p:cNvPr id="26" name="Text 24"/>
          <p:cNvSpPr/>
          <p:nvPr/>
        </p:nvSpPr>
        <p:spPr>
          <a:xfrm>
            <a:off x="6799183" y="2677835"/>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95.1%</a:t>
            </a:r>
            <a:endParaRPr lang="en-US" sz="950" dirty="0"/>
          </a:p>
        </p:txBody>
      </p:sp>
      <p:sp>
        <p:nvSpPr>
          <p:cNvPr id="27" name="Text 25"/>
          <p:cNvSpPr/>
          <p:nvPr/>
        </p:nvSpPr>
        <p:spPr>
          <a:xfrm>
            <a:off x="8086011" y="2677835"/>
            <a:ext cx="103251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94.7%</a:t>
            </a:r>
            <a:endParaRPr lang="en-US" sz="950" dirty="0"/>
          </a:p>
        </p:txBody>
      </p:sp>
      <p:sp>
        <p:nvSpPr>
          <p:cNvPr id="28" name="Text 26"/>
          <p:cNvSpPr/>
          <p:nvPr/>
        </p:nvSpPr>
        <p:spPr>
          <a:xfrm>
            <a:off x="9372838" y="2677835"/>
            <a:ext cx="1036320"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94.9%</a:t>
            </a:r>
            <a:endParaRPr lang="en-US" sz="950" dirty="0"/>
          </a:p>
        </p:txBody>
      </p:sp>
      <p:sp>
        <p:nvSpPr>
          <p:cNvPr id="29" name="Text 27"/>
          <p:cNvSpPr/>
          <p:nvPr/>
        </p:nvSpPr>
        <p:spPr>
          <a:xfrm>
            <a:off x="4090273" y="3301008"/>
            <a:ext cx="6449854" cy="197525"/>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A bar chart visually highlights the accuracy comparison between the models.</a:t>
            </a:r>
            <a:endParaRPr lang="en-US" sz="950" dirty="0"/>
          </a:p>
        </p:txBody>
      </p:sp>
      <p:pic>
        <p:nvPicPr>
          <p:cNvPr id="30" name="Image 0" descr="preencoded.png">    </p:cNvPr>
          <p:cNvPicPr>
            <a:picLocks noChangeAspect="1"/>
          </p:cNvPicPr>
          <p:nvPr/>
        </p:nvPicPr>
        <p:blipFill>
          <a:blip r:embed="rId1"/>
          <a:stretch>
            <a:fillRect/>
          </a:stretch>
        </p:blipFill>
        <p:spPr>
          <a:xfrm>
            <a:off x="4090273" y="3637359"/>
            <a:ext cx="6449854" cy="3611880"/>
          </a:xfrm>
          <a:prstGeom prst="rect">
            <a:avLst/>
          </a:prstGeom>
        </p:spPr>
      </p:pic>
      <p:sp>
        <p:nvSpPr>
          <p:cNvPr id="31" name="Text 28"/>
          <p:cNvSpPr/>
          <p:nvPr/>
        </p:nvSpPr>
        <p:spPr>
          <a:xfrm>
            <a:off x="4090273" y="7388066"/>
            <a:ext cx="6449854" cy="395049"/>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The Proposed Multi-Modal model significantly outperforms both the Image-only CNN and the Image + Climate models in accuracy, precision, recall, and F1-score, confirming its effectiveness in disease detection.</a:t>
            </a:r>
            <a:endParaRPr lang="en-US" sz="950" dirty="0"/>
          </a:p>
        </p:txBody>
      </p:sp>
      <p:sp>
        <p:nvSpPr>
          <p:cNvPr id="32" name="Text 29"/>
          <p:cNvSpPr/>
          <p:nvPr/>
        </p:nvSpPr>
        <p:spPr>
          <a:xfrm>
            <a:off x="4090273" y="7921943"/>
            <a:ext cx="6449854" cy="157877"/>
          </a:xfrm>
          <a:prstGeom prst="rect">
            <a:avLst/>
          </a:prstGeom>
          <a:noFill/>
          <a:ln/>
        </p:spPr>
        <p:txBody>
          <a:bodyPr wrap="none" lIns="0" tIns="0" rIns="0" bIns="0" rtlCol="0" anchor="t"/>
          <a:lstStyle/>
          <a:p>
            <a:pPr algn="r" indent="0" marL="0">
              <a:lnSpc>
                <a:spcPts val="1200"/>
              </a:lnSpc>
              <a:buNone/>
            </a:pPr>
            <a:r>
              <a:rPr lang="en-US" sz="750" dirty="0">
                <a:solidFill>
                  <a:srgbClr val="272525"/>
                </a:solidFill>
                <a:latin typeface="Inter" pitchFamily="34" charset="0"/>
                <a:ea typeface="Inter" pitchFamily="34" charset="-122"/>
                <a:cs typeface="Inter" pitchFamily="34" charset="-120"/>
              </a:rPr>
              <a:t>Slide 5 of 15</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958703" y="459700"/>
            <a:ext cx="7376636" cy="521017"/>
          </a:xfrm>
          <a:prstGeom prst="rect">
            <a:avLst/>
          </a:prstGeom>
          <a:noFill/>
          <a:ln/>
        </p:spPr>
        <p:txBody>
          <a:bodyPr wrap="none" lIns="0" tIns="0" rIns="0" bIns="0" rtlCol="0" anchor="t"/>
          <a:lstStyle/>
          <a:p>
            <a:pPr algn="l" indent="0" marL="0">
              <a:lnSpc>
                <a:spcPts val="4100"/>
              </a:lnSpc>
              <a:buNone/>
            </a:pPr>
            <a:r>
              <a:rPr lang="en-US" sz="3250" b="1" dirty="0">
                <a:solidFill>
                  <a:srgbClr val="000000"/>
                </a:solidFill>
                <a:latin typeface="Inter Bold" pitchFamily="34" charset="0"/>
                <a:ea typeface="Inter Bold" pitchFamily="34" charset="-122"/>
                <a:cs typeface="Inter Bold" pitchFamily="34" charset="-120"/>
              </a:rPr>
              <a:t>Crop Yield Forecasting Performance</a:t>
            </a:r>
            <a:endParaRPr lang="en-US" sz="3250" dirty="0"/>
          </a:p>
        </p:txBody>
      </p:sp>
      <p:sp>
        <p:nvSpPr>
          <p:cNvPr id="3" name="Text 1"/>
          <p:cNvSpPr/>
          <p:nvPr/>
        </p:nvSpPr>
        <p:spPr>
          <a:xfrm>
            <a:off x="2958703" y="1314212"/>
            <a:ext cx="8712875" cy="266819"/>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RMSE Comparison (tons/ha) - Lower is Better</a:t>
            </a:r>
            <a:endParaRPr lang="en-US" sz="1300" dirty="0"/>
          </a:p>
        </p:txBody>
      </p:sp>
      <p:pic>
        <p:nvPicPr>
          <p:cNvPr id="4" name="Image 0" descr="preencoded.png">    </p:cNvPr>
          <p:cNvPicPr>
            <a:picLocks noChangeAspect="1"/>
          </p:cNvPicPr>
          <p:nvPr/>
        </p:nvPicPr>
        <p:blipFill>
          <a:blip r:embed="rId1"/>
          <a:stretch>
            <a:fillRect/>
          </a:stretch>
        </p:blipFill>
        <p:spPr>
          <a:xfrm>
            <a:off x="2958703" y="1768554"/>
            <a:ext cx="8712875" cy="4879181"/>
          </a:xfrm>
          <a:prstGeom prst="rect">
            <a:avLst/>
          </a:prstGeom>
        </p:spPr>
      </p:pic>
      <p:sp>
        <p:nvSpPr>
          <p:cNvPr id="5" name="Text 2"/>
          <p:cNvSpPr/>
          <p:nvPr/>
        </p:nvSpPr>
        <p:spPr>
          <a:xfrm>
            <a:off x="2958703" y="6835259"/>
            <a:ext cx="8712875" cy="533638"/>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The proposed multi-modal model achieves the lowest error (0.87 tons/ha), demonstrating the value of fusing climate, NDVI, soil, and disease-related visual signals.</a:t>
            </a:r>
            <a:endParaRPr lang="en-US" sz="1300" dirty="0"/>
          </a:p>
        </p:txBody>
      </p:sp>
      <p:sp>
        <p:nvSpPr>
          <p:cNvPr id="6" name="Text 3"/>
          <p:cNvSpPr/>
          <p:nvPr/>
        </p:nvSpPr>
        <p:spPr>
          <a:xfrm>
            <a:off x="2958703" y="7556421"/>
            <a:ext cx="8712875" cy="213360"/>
          </a:xfrm>
          <a:prstGeom prst="rect">
            <a:avLst/>
          </a:prstGeom>
          <a:noFill/>
          <a:ln/>
        </p:spPr>
        <p:txBody>
          <a:bodyPr wrap="none" lIns="0" tIns="0" rIns="0" bIns="0" rtlCol="0" anchor="t"/>
          <a:lstStyle/>
          <a:p>
            <a:pPr algn="r" indent="0" marL="0">
              <a:lnSpc>
                <a:spcPts val="1650"/>
              </a:lnSpc>
              <a:buNone/>
            </a:pPr>
            <a:r>
              <a:rPr lang="en-US" sz="1050" dirty="0">
                <a:solidFill>
                  <a:srgbClr val="272525"/>
                </a:solidFill>
                <a:latin typeface="Inter" pitchFamily="34" charset="0"/>
                <a:ea typeface="Inter" pitchFamily="34" charset="-122"/>
                <a:cs typeface="Inter" pitchFamily="34" charset="-120"/>
              </a:rPr>
              <a:t>Slide 6 of 15</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958703" y="459700"/>
            <a:ext cx="7697153" cy="521017"/>
          </a:xfrm>
          <a:prstGeom prst="rect">
            <a:avLst/>
          </a:prstGeom>
          <a:noFill/>
          <a:ln/>
        </p:spPr>
        <p:txBody>
          <a:bodyPr wrap="none" lIns="0" tIns="0" rIns="0" bIns="0" rtlCol="0" anchor="t"/>
          <a:lstStyle/>
          <a:p>
            <a:pPr algn="l" indent="0" marL="0">
              <a:lnSpc>
                <a:spcPts val="4100"/>
              </a:lnSpc>
              <a:buNone/>
            </a:pPr>
            <a:r>
              <a:rPr lang="en-US" sz="3250" b="1" dirty="0">
                <a:solidFill>
                  <a:srgbClr val="000000"/>
                </a:solidFill>
                <a:latin typeface="Inter Bold" pitchFamily="34" charset="0"/>
                <a:ea typeface="Inter Bold" pitchFamily="34" charset="-122"/>
                <a:cs typeface="Inter Bold" pitchFamily="34" charset="-120"/>
              </a:rPr>
              <a:t>Ablation Study: Modality Contribution</a:t>
            </a:r>
            <a:endParaRPr lang="en-US" sz="3250" dirty="0"/>
          </a:p>
        </p:txBody>
      </p:sp>
      <p:sp>
        <p:nvSpPr>
          <p:cNvPr id="3" name="Text 1"/>
          <p:cNvSpPr/>
          <p:nvPr/>
        </p:nvSpPr>
        <p:spPr>
          <a:xfrm>
            <a:off x="2958703" y="1314212"/>
            <a:ext cx="8712875" cy="266819"/>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Impact of Removing Each Input Modality on Yield Prediction (RMSE)</a:t>
            </a:r>
            <a:endParaRPr lang="en-US" sz="1300" dirty="0"/>
          </a:p>
        </p:txBody>
      </p:sp>
      <p:pic>
        <p:nvPicPr>
          <p:cNvPr id="4" name="Image 0" descr="preencoded.png">    </p:cNvPr>
          <p:cNvPicPr>
            <a:picLocks noChangeAspect="1"/>
          </p:cNvPicPr>
          <p:nvPr/>
        </p:nvPicPr>
        <p:blipFill>
          <a:blip r:embed="rId1"/>
          <a:stretch>
            <a:fillRect/>
          </a:stretch>
        </p:blipFill>
        <p:spPr>
          <a:xfrm>
            <a:off x="2958703" y="1768554"/>
            <a:ext cx="8712875" cy="4879181"/>
          </a:xfrm>
          <a:prstGeom prst="rect">
            <a:avLst/>
          </a:prstGeom>
        </p:spPr>
      </p:pic>
      <p:sp>
        <p:nvSpPr>
          <p:cNvPr id="5" name="Text 2"/>
          <p:cNvSpPr/>
          <p:nvPr/>
        </p:nvSpPr>
        <p:spPr>
          <a:xfrm>
            <a:off x="2958703" y="6835259"/>
            <a:ext cx="8712875" cy="533638"/>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Removing image or climate inputs produces the largest degradation, indicating the importance of visual disease cues and climate variability in yield prediction.</a:t>
            </a:r>
            <a:endParaRPr lang="en-US" sz="1300" dirty="0"/>
          </a:p>
        </p:txBody>
      </p:sp>
      <p:sp>
        <p:nvSpPr>
          <p:cNvPr id="6" name="Text 3"/>
          <p:cNvSpPr/>
          <p:nvPr/>
        </p:nvSpPr>
        <p:spPr>
          <a:xfrm>
            <a:off x="2958703" y="7556421"/>
            <a:ext cx="8712875" cy="213360"/>
          </a:xfrm>
          <a:prstGeom prst="rect">
            <a:avLst/>
          </a:prstGeom>
          <a:noFill/>
          <a:ln/>
        </p:spPr>
        <p:txBody>
          <a:bodyPr wrap="none" lIns="0" tIns="0" rIns="0" bIns="0" rtlCol="0" anchor="t"/>
          <a:lstStyle/>
          <a:p>
            <a:pPr algn="r" indent="0" marL="0">
              <a:lnSpc>
                <a:spcPts val="1650"/>
              </a:lnSpc>
              <a:buNone/>
            </a:pPr>
            <a:r>
              <a:rPr lang="en-US" sz="1050" dirty="0">
                <a:solidFill>
                  <a:srgbClr val="272525"/>
                </a:solidFill>
                <a:latin typeface="Inter" pitchFamily="34" charset="0"/>
                <a:ea typeface="Inter" pitchFamily="34" charset="-122"/>
                <a:cs typeface="Inter" pitchFamily="34" charset="-120"/>
              </a:rPr>
              <a:t>Slide 7 of 15</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5227" y="1240036"/>
            <a:ext cx="7948017" cy="771525"/>
          </a:xfrm>
          <a:prstGeom prst="rect">
            <a:avLst/>
          </a:prstGeom>
          <a:noFill/>
          <a:ln/>
        </p:spPr>
        <p:txBody>
          <a:bodyPr wrap="non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Climate-Yield Correlations</a:t>
            </a:r>
            <a:endParaRPr lang="en-US" sz="4850" dirty="0"/>
          </a:p>
        </p:txBody>
      </p:sp>
      <p:sp>
        <p:nvSpPr>
          <p:cNvPr id="3" name="Text 1"/>
          <p:cNvSpPr/>
          <p:nvPr/>
        </p:nvSpPr>
        <p:spPr>
          <a:xfrm>
            <a:off x="865227" y="2505313"/>
            <a:ext cx="12899827"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Pearson Correlation Analysis with 95% Confidence Intervals</a:t>
            </a:r>
            <a:endParaRPr lang="en-US" sz="1900" dirty="0"/>
          </a:p>
        </p:txBody>
      </p:sp>
      <p:sp>
        <p:nvSpPr>
          <p:cNvPr id="4" name="Shape 2"/>
          <p:cNvSpPr/>
          <p:nvPr/>
        </p:nvSpPr>
        <p:spPr>
          <a:xfrm>
            <a:off x="865227" y="3178016"/>
            <a:ext cx="12899827" cy="2150031"/>
          </a:xfrm>
          <a:prstGeom prst="roundRect">
            <a:avLst>
              <a:gd name="adj" fmla="val 4823"/>
            </a:avLst>
          </a:prstGeom>
          <a:noFill/>
          <a:ln w="15240">
            <a:solidFill>
              <a:srgbClr val="000000">
                <a:alpha val="8000"/>
              </a:srgbClr>
            </a:solidFill>
            <a:prstDash val="solid"/>
          </a:ln>
        </p:spPr>
      </p:sp>
      <p:sp>
        <p:nvSpPr>
          <p:cNvPr id="5" name="Shape 3"/>
          <p:cNvSpPr/>
          <p:nvPr/>
        </p:nvSpPr>
        <p:spPr>
          <a:xfrm>
            <a:off x="880467" y="3193256"/>
            <a:ext cx="12869347" cy="706517"/>
          </a:xfrm>
          <a:prstGeom prst="rect">
            <a:avLst/>
          </a:prstGeom>
          <a:solidFill>
            <a:srgbClr val="FFFFFF">
              <a:alpha val="4000"/>
            </a:srgbClr>
          </a:solidFill>
          <a:ln/>
        </p:spPr>
      </p:sp>
      <p:sp>
        <p:nvSpPr>
          <p:cNvPr id="6" name="Text 4"/>
          <p:cNvSpPr/>
          <p:nvPr/>
        </p:nvSpPr>
        <p:spPr>
          <a:xfrm>
            <a:off x="1127403" y="3348990"/>
            <a:ext cx="271986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Variable</a:t>
            </a:r>
            <a:endParaRPr lang="en-US" sz="1900" dirty="0"/>
          </a:p>
        </p:txBody>
      </p:sp>
      <p:sp>
        <p:nvSpPr>
          <p:cNvPr id="7" name="Text 5"/>
          <p:cNvSpPr/>
          <p:nvPr/>
        </p:nvSpPr>
        <p:spPr>
          <a:xfrm>
            <a:off x="4348520" y="3348990"/>
            <a:ext cx="271605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Pearson r</a:t>
            </a:r>
            <a:endParaRPr lang="en-US" sz="1900" dirty="0"/>
          </a:p>
        </p:txBody>
      </p:sp>
      <p:sp>
        <p:nvSpPr>
          <p:cNvPr id="8" name="Text 6"/>
          <p:cNvSpPr/>
          <p:nvPr/>
        </p:nvSpPr>
        <p:spPr>
          <a:xfrm>
            <a:off x="7565827" y="3348990"/>
            <a:ext cx="271605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95% CI</a:t>
            </a:r>
            <a:endParaRPr lang="en-US" sz="1900" dirty="0"/>
          </a:p>
        </p:txBody>
      </p:sp>
      <p:sp>
        <p:nvSpPr>
          <p:cNvPr id="9" name="Text 7"/>
          <p:cNvSpPr/>
          <p:nvPr/>
        </p:nvSpPr>
        <p:spPr>
          <a:xfrm>
            <a:off x="10783133" y="3348990"/>
            <a:ext cx="271986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p-value</a:t>
            </a:r>
            <a:endParaRPr lang="en-US" sz="1900" dirty="0"/>
          </a:p>
        </p:txBody>
      </p:sp>
      <p:sp>
        <p:nvSpPr>
          <p:cNvPr id="10" name="Shape 8"/>
          <p:cNvSpPr/>
          <p:nvPr/>
        </p:nvSpPr>
        <p:spPr>
          <a:xfrm>
            <a:off x="880467" y="3899773"/>
            <a:ext cx="12869347" cy="706517"/>
          </a:xfrm>
          <a:prstGeom prst="rect">
            <a:avLst/>
          </a:prstGeom>
          <a:solidFill>
            <a:srgbClr val="000000">
              <a:alpha val="4000"/>
            </a:srgbClr>
          </a:solidFill>
          <a:ln/>
        </p:spPr>
      </p:sp>
      <p:sp>
        <p:nvSpPr>
          <p:cNvPr id="11" name="Text 9"/>
          <p:cNvSpPr/>
          <p:nvPr/>
        </p:nvSpPr>
        <p:spPr>
          <a:xfrm>
            <a:off x="1127403" y="4055507"/>
            <a:ext cx="271986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Rainfall vs Yield</a:t>
            </a:r>
            <a:endParaRPr lang="en-US" sz="1900" dirty="0"/>
          </a:p>
        </p:txBody>
      </p:sp>
      <p:sp>
        <p:nvSpPr>
          <p:cNvPr id="12" name="Text 10"/>
          <p:cNvSpPr/>
          <p:nvPr/>
        </p:nvSpPr>
        <p:spPr>
          <a:xfrm>
            <a:off x="4348520" y="4055507"/>
            <a:ext cx="271605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0.63</a:t>
            </a:r>
            <a:endParaRPr lang="en-US" sz="1900" dirty="0"/>
          </a:p>
        </p:txBody>
      </p:sp>
      <p:sp>
        <p:nvSpPr>
          <p:cNvPr id="13" name="Text 11"/>
          <p:cNvSpPr/>
          <p:nvPr/>
        </p:nvSpPr>
        <p:spPr>
          <a:xfrm>
            <a:off x="7565827" y="4055507"/>
            <a:ext cx="271605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[0.54, 0.71]</a:t>
            </a:r>
            <a:endParaRPr lang="en-US" sz="1900" dirty="0"/>
          </a:p>
        </p:txBody>
      </p:sp>
      <p:sp>
        <p:nvSpPr>
          <p:cNvPr id="14" name="Text 12"/>
          <p:cNvSpPr/>
          <p:nvPr/>
        </p:nvSpPr>
        <p:spPr>
          <a:xfrm>
            <a:off x="10783133" y="4055507"/>
            <a:ext cx="271986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&lt;0.01</a:t>
            </a:r>
            <a:endParaRPr lang="en-US" sz="1900" dirty="0"/>
          </a:p>
        </p:txBody>
      </p:sp>
      <p:sp>
        <p:nvSpPr>
          <p:cNvPr id="15" name="Shape 13"/>
          <p:cNvSpPr/>
          <p:nvPr/>
        </p:nvSpPr>
        <p:spPr>
          <a:xfrm>
            <a:off x="880467" y="4606290"/>
            <a:ext cx="12869347" cy="706517"/>
          </a:xfrm>
          <a:prstGeom prst="rect">
            <a:avLst/>
          </a:prstGeom>
          <a:solidFill>
            <a:srgbClr val="FFFFFF">
              <a:alpha val="4000"/>
            </a:srgbClr>
          </a:solidFill>
          <a:ln/>
        </p:spPr>
      </p:sp>
      <p:sp>
        <p:nvSpPr>
          <p:cNvPr id="16" name="Text 14"/>
          <p:cNvSpPr/>
          <p:nvPr/>
        </p:nvSpPr>
        <p:spPr>
          <a:xfrm>
            <a:off x="1127403" y="4762024"/>
            <a:ext cx="271986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Temperature vs Yield</a:t>
            </a:r>
            <a:endParaRPr lang="en-US" sz="1900" dirty="0"/>
          </a:p>
        </p:txBody>
      </p:sp>
      <p:sp>
        <p:nvSpPr>
          <p:cNvPr id="17" name="Text 15"/>
          <p:cNvSpPr/>
          <p:nvPr/>
        </p:nvSpPr>
        <p:spPr>
          <a:xfrm>
            <a:off x="4348520" y="4762024"/>
            <a:ext cx="271605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-0.48</a:t>
            </a:r>
            <a:endParaRPr lang="en-US" sz="1900" dirty="0"/>
          </a:p>
        </p:txBody>
      </p:sp>
      <p:sp>
        <p:nvSpPr>
          <p:cNvPr id="18" name="Text 16"/>
          <p:cNvSpPr/>
          <p:nvPr/>
        </p:nvSpPr>
        <p:spPr>
          <a:xfrm>
            <a:off x="7565827" y="4762024"/>
            <a:ext cx="271605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[-0.60, -0.35]</a:t>
            </a:r>
            <a:endParaRPr lang="en-US" sz="1900" dirty="0"/>
          </a:p>
        </p:txBody>
      </p:sp>
      <p:sp>
        <p:nvSpPr>
          <p:cNvPr id="19" name="Text 17"/>
          <p:cNvSpPr/>
          <p:nvPr/>
        </p:nvSpPr>
        <p:spPr>
          <a:xfrm>
            <a:off x="10783133" y="4762024"/>
            <a:ext cx="271986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&lt;0.05</a:t>
            </a:r>
            <a:endParaRPr lang="en-US" sz="1900" dirty="0"/>
          </a:p>
        </p:txBody>
      </p:sp>
      <p:sp>
        <p:nvSpPr>
          <p:cNvPr id="20" name="Text 18"/>
          <p:cNvSpPr/>
          <p:nvPr/>
        </p:nvSpPr>
        <p:spPr>
          <a:xfrm>
            <a:off x="865227" y="5605701"/>
            <a:ext cx="12899827" cy="790099"/>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Key findings: Positive relationship between rainfall and yield, negative relationship between temperature and yield, both statistically significant.</a:t>
            </a:r>
            <a:endParaRPr lang="en-US" sz="1900" dirty="0"/>
          </a:p>
        </p:txBody>
      </p:sp>
      <p:sp>
        <p:nvSpPr>
          <p:cNvPr id="21" name="Text 19"/>
          <p:cNvSpPr/>
          <p:nvPr/>
        </p:nvSpPr>
        <p:spPr>
          <a:xfrm>
            <a:off x="865227" y="6673453"/>
            <a:ext cx="12899827" cy="315992"/>
          </a:xfrm>
          <a:prstGeom prst="rect">
            <a:avLst/>
          </a:prstGeom>
          <a:noFill/>
          <a:ln/>
        </p:spPr>
        <p:txBody>
          <a:bodyPr wrap="none" lIns="0" tIns="0" rIns="0" bIns="0" rtlCol="0" anchor="t"/>
          <a:lstStyle/>
          <a:p>
            <a:pPr algn="r" indent="0" marL="0">
              <a:lnSpc>
                <a:spcPts val="2450"/>
              </a:lnSpc>
              <a:buNone/>
            </a:pPr>
            <a:r>
              <a:rPr lang="en-US" sz="1550" dirty="0">
                <a:solidFill>
                  <a:srgbClr val="272525"/>
                </a:solidFill>
                <a:latin typeface="Inter" pitchFamily="34" charset="0"/>
                <a:ea typeface="Inter" pitchFamily="34" charset="-122"/>
                <a:cs typeface="Inter" pitchFamily="34" charset="-120"/>
              </a:rPr>
              <a:t>Slide 8 of 15</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5227" y="946785"/>
            <a:ext cx="10616684" cy="771525"/>
          </a:xfrm>
          <a:prstGeom prst="rect">
            <a:avLst/>
          </a:prstGeom>
          <a:noFill/>
          <a:ln/>
        </p:spPr>
        <p:txBody>
          <a:bodyPr wrap="non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Explainable AI for Decision Support</a:t>
            </a:r>
            <a:endParaRPr lang="en-US" sz="4850" dirty="0"/>
          </a:p>
        </p:txBody>
      </p:sp>
      <p:sp>
        <p:nvSpPr>
          <p:cNvPr id="3" name="Shape 1"/>
          <p:cNvSpPr/>
          <p:nvPr/>
        </p:nvSpPr>
        <p:spPr>
          <a:xfrm>
            <a:off x="865227" y="2212062"/>
            <a:ext cx="6326505" cy="3409236"/>
          </a:xfrm>
          <a:prstGeom prst="roundRect">
            <a:avLst>
              <a:gd name="adj" fmla="val 3042"/>
            </a:avLst>
          </a:prstGeom>
          <a:solidFill>
            <a:srgbClr val="FFFFFF"/>
          </a:solidFill>
          <a:ln w="30480">
            <a:solidFill>
              <a:srgbClr val="C0C1D7"/>
            </a:solidFill>
            <a:prstDash val="solid"/>
          </a:ln>
        </p:spPr>
      </p:sp>
      <p:sp>
        <p:nvSpPr>
          <p:cNvPr id="4" name="Shape 2"/>
          <p:cNvSpPr/>
          <p:nvPr/>
        </p:nvSpPr>
        <p:spPr>
          <a:xfrm>
            <a:off x="895707" y="2242542"/>
            <a:ext cx="6265545" cy="740569"/>
          </a:xfrm>
          <a:prstGeom prst="roundRect">
            <a:avLst>
              <a:gd name="adj" fmla="val 9063"/>
            </a:avLst>
          </a:prstGeom>
          <a:solidFill>
            <a:srgbClr val="DADBF1"/>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43338" y="2420064"/>
            <a:ext cx="370284" cy="370284"/>
          </a:xfrm>
          <a:prstGeom prst="rect">
            <a:avLst/>
          </a:prstGeom>
        </p:spPr>
      </p:pic>
      <p:sp>
        <p:nvSpPr>
          <p:cNvPr id="6" name="Text 3"/>
          <p:cNvSpPr/>
          <p:nvPr/>
        </p:nvSpPr>
        <p:spPr>
          <a:xfrm>
            <a:off x="1142524" y="3229928"/>
            <a:ext cx="4012883" cy="385763"/>
          </a:xfrm>
          <a:prstGeom prst="rect">
            <a:avLst/>
          </a:prstGeom>
          <a:noFill/>
          <a:ln/>
        </p:spPr>
        <p:txBody>
          <a:bodyPr wrap="non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SHAP (Feature Attribution)</a:t>
            </a:r>
            <a:endParaRPr lang="en-US" sz="2400" dirty="0"/>
          </a:p>
        </p:txBody>
      </p:sp>
      <p:sp>
        <p:nvSpPr>
          <p:cNvPr id="7" name="Text 4"/>
          <p:cNvSpPr/>
          <p:nvPr/>
        </p:nvSpPr>
        <p:spPr>
          <a:xfrm>
            <a:off x="1142524" y="3763804"/>
            <a:ext cx="5771912" cy="158019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Identifies which variables drove the yield forecast - rainfall variability, average temperature during vegetative stages, and NDVI trends contribute strongly to predictions.</a:t>
            </a:r>
            <a:endParaRPr lang="en-US" sz="1900" dirty="0"/>
          </a:p>
        </p:txBody>
      </p:sp>
      <p:sp>
        <p:nvSpPr>
          <p:cNvPr id="8" name="Shape 5"/>
          <p:cNvSpPr/>
          <p:nvPr/>
        </p:nvSpPr>
        <p:spPr>
          <a:xfrm>
            <a:off x="7438549" y="2212062"/>
            <a:ext cx="6326505" cy="3409236"/>
          </a:xfrm>
          <a:prstGeom prst="roundRect">
            <a:avLst>
              <a:gd name="adj" fmla="val 3042"/>
            </a:avLst>
          </a:prstGeom>
          <a:solidFill>
            <a:srgbClr val="FFFFFF"/>
          </a:solidFill>
          <a:ln w="30480">
            <a:solidFill>
              <a:srgbClr val="C0C1D7"/>
            </a:solidFill>
            <a:prstDash val="solid"/>
          </a:ln>
        </p:spPr>
      </p:sp>
      <p:sp>
        <p:nvSpPr>
          <p:cNvPr id="9" name="Shape 6"/>
          <p:cNvSpPr/>
          <p:nvPr/>
        </p:nvSpPr>
        <p:spPr>
          <a:xfrm>
            <a:off x="7469029" y="2242542"/>
            <a:ext cx="6265545" cy="740569"/>
          </a:xfrm>
          <a:prstGeom prst="roundRect">
            <a:avLst>
              <a:gd name="adj" fmla="val 9063"/>
            </a:avLst>
          </a:prstGeom>
          <a:solidFill>
            <a:srgbClr val="DADBF1"/>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6659" y="2420064"/>
            <a:ext cx="370284" cy="370284"/>
          </a:xfrm>
          <a:prstGeom prst="rect">
            <a:avLst/>
          </a:prstGeom>
        </p:spPr>
      </p:pic>
      <p:sp>
        <p:nvSpPr>
          <p:cNvPr id="11" name="Text 7"/>
          <p:cNvSpPr/>
          <p:nvPr/>
        </p:nvSpPr>
        <p:spPr>
          <a:xfrm>
            <a:off x="7715845" y="3229928"/>
            <a:ext cx="4959310" cy="385763"/>
          </a:xfrm>
          <a:prstGeom prst="rect">
            <a:avLst/>
          </a:prstGeom>
          <a:noFill/>
          <a:ln/>
        </p:spPr>
        <p:txBody>
          <a:bodyPr wrap="non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Grad-CAM (Visual Explainability)</a:t>
            </a:r>
            <a:endParaRPr lang="en-US" sz="2400" dirty="0"/>
          </a:p>
        </p:txBody>
      </p:sp>
      <p:sp>
        <p:nvSpPr>
          <p:cNvPr id="12" name="Text 8"/>
          <p:cNvSpPr/>
          <p:nvPr/>
        </p:nvSpPr>
        <p:spPr>
          <a:xfrm>
            <a:off x="7715845" y="3763804"/>
            <a:ext cx="5771912" cy="118514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Highlights infected leaf regions rather than background areas, indicating symptom-focused attention.</a:t>
            </a:r>
            <a:endParaRPr lang="en-US" sz="1900" dirty="0"/>
          </a:p>
        </p:txBody>
      </p:sp>
      <p:sp>
        <p:nvSpPr>
          <p:cNvPr id="13" name="Text 9"/>
          <p:cNvSpPr/>
          <p:nvPr/>
        </p:nvSpPr>
        <p:spPr>
          <a:xfrm>
            <a:off x="865227" y="5898952"/>
            <a:ext cx="12899827" cy="790099"/>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User Trust: In a small user study, 82% of farmers reported higher confidence when explanations were provided alongside predictions.</a:t>
            </a:r>
            <a:endParaRPr lang="en-US" sz="1900" dirty="0"/>
          </a:p>
        </p:txBody>
      </p:sp>
      <p:sp>
        <p:nvSpPr>
          <p:cNvPr id="14" name="Text 10"/>
          <p:cNvSpPr/>
          <p:nvPr/>
        </p:nvSpPr>
        <p:spPr>
          <a:xfrm>
            <a:off x="865227" y="6966704"/>
            <a:ext cx="12899827" cy="315992"/>
          </a:xfrm>
          <a:prstGeom prst="rect">
            <a:avLst/>
          </a:prstGeom>
          <a:noFill/>
          <a:ln/>
        </p:spPr>
        <p:txBody>
          <a:bodyPr wrap="none" lIns="0" tIns="0" rIns="0" bIns="0" rtlCol="0" anchor="t"/>
          <a:lstStyle/>
          <a:p>
            <a:pPr algn="r" indent="0" marL="0">
              <a:lnSpc>
                <a:spcPts val="2450"/>
              </a:lnSpc>
              <a:buNone/>
            </a:pPr>
            <a:r>
              <a:rPr lang="en-US" sz="1550" dirty="0">
                <a:solidFill>
                  <a:srgbClr val="272525"/>
                </a:solidFill>
                <a:latin typeface="Inter" pitchFamily="34" charset="0"/>
                <a:ea typeface="Inter" pitchFamily="34" charset="-122"/>
                <a:cs typeface="Inter" pitchFamily="34" charset="-120"/>
              </a:rPr>
              <a:t>Slide 9 of 15</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2026-01-21T12:18:52Z</dcterms:created>
  <dcterms:modified xsi:type="dcterms:W3CDTF">2026-01-21T12:18:52Z</dcterms:modified>
</cp:coreProperties>
</file>